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4" r:id="rId10"/>
    <p:sldId id="266" r:id="rId11"/>
    <p:sldId id="267" r:id="rId12"/>
    <p:sldId id="268" r:id="rId13"/>
    <p:sldId id="302" r:id="rId14"/>
    <p:sldId id="278" r:id="rId15"/>
    <p:sldId id="279" r:id="rId16"/>
    <p:sldId id="296" r:id="rId17"/>
    <p:sldId id="287" r:id="rId18"/>
    <p:sldId id="272" r:id="rId19"/>
    <p:sldId id="297" r:id="rId20"/>
    <p:sldId id="298" r:id="rId21"/>
    <p:sldId id="273" r:id="rId22"/>
    <p:sldId id="274" r:id="rId23"/>
    <p:sldId id="275" r:id="rId24"/>
    <p:sldId id="276" r:id="rId25"/>
    <p:sldId id="277" r:id="rId26"/>
    <p:sldId id="280" r:id="rId27"/>
    <p:sldId id="270" r:id="rId28"/>
    <p:sldId id="282" r:id="rId29"/>
    <p:sldId id="295" r:id="rId30"/>
    <p:sldId id="293" r:id="rId31"/>
    <p:sldId id="281" r:id="rId32"/>
    <p:sldId id="300" r:id="rId33"/>
    <p:sldId id="301" r:id="rId34"/>
    <p:sldId id="299" r:id="rId35"/>
    <p:sldId id="285" r:id="rId36"/>
    <p:sldId id="291" r:id="rId37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84" y="-3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04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2007" cy="4656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439" y="0"/>
            <a:ext cx="2972007" cy="4656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A48EC-3D9E-4A50-B448-3915114630B2}" type="datetimeFigureOut">
              <a:rPr lang="en-US" smtClean="0"/>
              <a:t>11/1/2013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180"/>
            <a:ext cx="2972007" cy="4656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439" y="8829180"/>
            <a:ext cx="2972007" cy="4656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050C62-2636-4147-8BAF-16E0942FC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1027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2007" cy="4656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439" y="0"/>
            <a:ext cx="2972007" cy="4656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F04DE9-9154-49E8-968D-A9DD49B293E2}" type="datetimeFigureOut">
              <a:rPr lang="en-US" smtClean="0"/>
              <a:t>11/1/2013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77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490" y="4416191"/>
            <a:ext cx="5487022" cy="41825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180"/>
            <a:ext cx="2972007" cy="4656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439" y="8829180"/>
            <a:ext cx="2972007" cy="4656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6431F5-AA6D-41EE-9CEF-CDC4B85AE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732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First of three slides.  Chemistry</a:t>
            </a:r>
            <a:r>
              <a:rPr lang="en-US" baseline="0" dirty="0" smtClean="0"/>
              <a:t> and Heme values reported-long list of values, and only have taken 5</a:t>
            </a:r>
            <a:endParaRPr lang="en-US" dirty="0" smtClean="0"/>
          </a:p>
          <a:p>
            <a:r>
              <a:rPr lang="en-US" dirty="0" smtClean="0"/>
              <a:t>Point out studies are according to percentiles and that</a:t>
            </a:r>
            <a:r>
              <a:rPr lang="en-US" baseline="0" dirty="0" smtClean="0"/>
              <a:t> many analytes have high and low critical values.  N =623 – Absolute values are listed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6431F5-AA6D-41EE-9CEF-CDC4B85AEC1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2835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have</a:t>
            </a:r>
            <a:r>
              <a:rPr lang="en-US" baseline="0" dirty="0" smtClean="0"/>
              <a:t> learned that it is important to provide a script for our technologists who then record this info in the laboratory computer.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6431F5-AA6D-41EE-9CEF-CDC4B85AEC1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5646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looked to have</a:t>
            </a:r>
            <a:r>
              <a:rPr lang="en-US" baseline="0" dirty="0" smtClean="0"/>
              <a:t> our patients at another institution and have same critical values for our physicians.  Becomes important with consolidation.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6431F5-AA6D-41EE-9CEF-CDC4B85AEC1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6229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125 and 150 </a:t>
            </a:r>
            <a:r>
              <a:rPr lang="en-US" dirty="0" err="1" smtClean="0"/>
              <a:t>mmol</a:t>
            </a:r>
            <a:r>
              <a:rPr lang="en-US" dirty="0" smtClean="0"/>
              <a:t>/L were in the top 10% of labs choosing value </a:t>
            </a:r>
          </a:p>
          <a:p>
            <a:r>
              <a:rPr lang="en-US" dirty="0" smtClean="0"/>
              <a:t>Distribution is different.  Most calls for low sodium, with</a:t>
            </a:r>
            <a:r>
              <a:rPr lang="en-US" baseline="0" dirty="0" smtClean="0"/>
              <a:t> higher values a different distribution.  </a:t>
            </a:r>
          </a:p>
          <a:p>
            <a:r>
              <a:rPr lang="en-US" baseline="0" dirty="0" smtClean="0"/>
              <a:t>If we could eliminate the 121-125 </a:t>
            </a:r>
            <a:r>
              <a:rPr lang="en-US" baseline="0" dirty="0" err="1" smtClean="0"/>
              <a:t>mmmol</a:t>
            </a:r>
            <a:r>
              <a:rPr lang="en-US" baseline="0" dirty="0" smtClean="0"/>
              <a:t>/L calls, it would free up over two workdays of time for a technologist in a year.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6431F5-AA6D-41EE-9CEF-CDC4B85AEC1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4566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6431F5-AA6D-41EE-9CEF-CDC4B85AEC16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7446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Positive</a:t>
            </a:r>
            <a:r>
              <a:rPr lang="en-US" baseline="0" dirty="0" smtClean="0"/>
              <a:t> blood culture, CSF culture, AFB smears, Sterile body fluid positive gram stain and Initial stool isolate for Salmonella, </a:t>
            </a:r>
            <a:r>
              <a:rPr lang="en-US" baseline="0" dirty="0" err="1" smtClean="0"/>
              <a:t>shigella</a:t>
            </a:r>
            <a:r>
              <a:rPr lang="en-US" baseline="0" dirty="0" smtClean="0"/>
              <a:t>, etc. </a:t>
            </a:r>
          </a:p>
          <a:p>
            <a:r>
              <a:rPr lang="en-US" baseline="0" dirty="0" smtClean="0"/>
              <a:t>Some other critical values not in place in the majority of clinical labs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6431F5-AA6D-41EE-9CEF-CDC4B85AEC1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2571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Toxic</a:t>
            </a:r>
            <a:r>
              <a:rPr lang="en-US" baseline="0" dirty="0" smtClean="0"/>
              <a:t> therapeutic  Drug levels reported by almost all</a:t>
            </a:r>
          </a:p>
          <a:p>
            <a:r>
              <a:rPr lang="en-US" baseline="0" dirty="0" smtClean="0"/>
              <a:t>Most do not report drugs of abuse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6431F5-AA6D-41EE-9CEF-CDC4B85AEC1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5495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Over 30</a:t>
            </a:r>
            <a:r>
              <a:rPr lang="en-US" baseline="0" dirty="0" smtClean="0"/>
              <a:t> days </a:t>
            </a:r>
            <a:r>
              <a:rPr lang="en-US" baseline="0" dirty="0" err="1" smtClean="0"/>
              <a:t>partiicpants</a:t>
            </a:r>
            <a:r>
              <a:rPr lang="en-US" baseline="0" dirty="0" smtClean="0"/>
              <a:t> made 275,000 calls and recorded data for 12,930 calls. </a:t>
            </a:r>
          </a:p>
          <a:p>
            <a:r>
              <a:rPr lang="en-US" dirty="0" smtClean="0"/>
              <a:t>Depends on shift, inpatients or outpatients and hospital size. </a:t>
            </a:r>
          </a:p>
          <a:p>
            <a:r>
              <a:rPr lang="en-US" dirty="0" smtClean="0"/>
              <a:t>Distribution is skewed to</a:t>
            </a:r>
            <a:r>
              <a:rPr lang="en-US" baseline="0" dirty="0" smtClean="0"/>
              <a:t> more time.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6431F5-AA6D-41EE-9CEF-CDC4B85AEC1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7114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Differs</a:t>
            </a:r>
            <a:r>
              <a:rPr lang="en-US" baseline="0" dirty="0" smtClean="0"/>
              <a:t> by shift and by inpatients </a:t>
            </a:r>
            <a:r>
              <a:rPr lang="en-US" baseline="0" dirty="0" err="1" smtClean="0"/>
              <a:t>vrs</a:t>
            </a:r>
            <a:r>
              <a:rPr lang="en-US" baseline="0" dirty="0" smtClean="0"/>
              <a:t> outpatients.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6431F5-AA6D-41EE-9CEF-CDC4B85AEC1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3872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Person performing test reported</a:t>
            </a:r>
            <a:r>
              <a:rPr lang="en-US" baseline="0" dirty="0" smtClean="0"/>
              <a:t> values, and RN most commonly received call.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6431F5-AA6D-41EE-9CEF-CDC4B85AEC1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641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Almost 60% critical values anticipated, and over 60% of critical values influenced therapy.  </a:t>
            </a:r>
          </a:p>
          <a:p>
            <a:r>
              <a:rPr lang="en-US" dirty="0" smtClean="0"/>
              <a:t>Most common response was to repeat value.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6431F5-AA6D-41EE-9CEF-CDC4B85AEC1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6928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Study Presented resulted in more emphasis on</a:t>
            </a:r>
            <a:r>
              <a:rPr lang="en-US" baseline="0" dirty="0" smtClean="0"/>
              <a:t> Critical values in checklist.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6431F5-AA6D-41EE-9CEF-CDC4B85AEC1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2416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Study also resulted in TJC making critical values a National Patient Safety Goal.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6431F5-AA6D-41EE-9CEF-CDC4B85AEC1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103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33D74-A04B-4464-854E-5AAD09437A05}" type="datetimeFigureOut">
              <a:rPr lang="en-US" smtClean="0"/>
              <a:t>11/1/2013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3AD5E-ABBF-4990-A442-5A3B891760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89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33D74-A04B-4464-854E-5AAD09437A05}" type="datetimeFigureOut">
              <a:rPr lang="en-US" smtClean="0"/>
              <a:t>11/1/2013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3AD5E-ABBF-4990-A442-5A3B891760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9926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33D74-A04B-4464-854E-5AAD09437A05}" type="datetimeFigureOut">
              <a:rPr lang="en-US" smtClean="0"/>
              <a:t>11/1/2013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3AD5E-ABBF-4990-A442-5A3B891760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679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33D74-A04B-4464-854E-5AAD09437A05}" type="datetimeFigureOut">
              <a:rPr lang="en-US" smtClean="0"/>
              <a:t>11/1/2013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3AD5E-ABBF-4990-A442-5A3B891760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633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33D74-A04B-4464-854E-5AAD09437A05}" type="datetimeFigureOut">
              <a:rPr lang="en-US" smtClean="0"/>
              <a:t>11/1/2013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3AD5E-ABBF-4990-A442-5A3B891760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415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33D74-A04B-4464-854E-5AAD09437A05}" type="datetimeFigureOut">
              <a:rPr lang="en-US" smtClean="0"/>
              <a:t>11/1/2013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3AD5E-ABBF-4990-A442-5A3B891760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453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33D74-A04B-4464-854E-5AAD09437A05}" type="datetimeFigureOut">
              <a:rPr lang="en-US" smtClean="0"/>
              <a:t>11/1/2013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3AD5E-ABBF-4990-A442-5A3B891760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981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33D74-A04B-4464-854E-5AAD09437A05}" type="datetimeFigureOut">
              <a:rPr lang="en-US" smtClean="0"/>
              <a:t>11/1/2013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3AD5E-ABBF-4990-A442-5A3B891760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49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33D74-A04B-4464-854E-5AAD09437A05}" type="datetimeFigureOut">
              <a:rPr lang="en-US" smtClean="0"/>
              <a:t>11/1/2013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3AD5E-ABBF-4990-A442-5A3B891760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0426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33D74-A04B-4464-854E-5AAD09437A05}" type="datetimeFigureOut">
              <a:rPr lang="en-US" smtClean="0"/>
              <a:t>11/1/2013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3AD5E-ABBF-4990-A442-5A3B891760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383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33D74-A04B-4464-854E-5AAD09437A05}" type="datetimeFigureOut">
              <a:rPr lang="en-US" smtClean="0"/>
              <a:t>11/1/2013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3AD5E-ABBF-4990-A442-5A3B891760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033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33D74-A04B-4464-854E-5AAD09437A05}" type="datetimeFigureOut">
              <a:rPr lang="en-US" smtClean="0"/>
              <a:t>11/1/2013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3AD5E-ABBF-4990-A442-5A3B891760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4699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1"/>
            <a:ext cx="7772400" cy="1523999"/>
          </a:xfrm>
        </p:spPr>
        <p:txBody>
          <a:bodyPr/>
          <a:lstStyle/>
          <a:p>
            <a:r>
              <a:rPr lang="en-US" dirty="0" smtClean="0"/>
              <a:t>CRITICAL VALUES ARE CRITICAL TO THE LABORATORY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2895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Peter J. Howanitz MD</a:t>
            </a:r>
          </a:p>
          <a:p>
            <a:r>
              <a:rPr lang="en-US" dirty="0" smtClean="0"/>
              <a:t>Professor &amp; Vice Chair</a:t>
            </a:r>
          </a:p>
          <a:p>
            <a:r>
              <a:rPr lang="en-US" dirty="0" smtClean="0"/>
              <a:t>SUNY DOWNSTATE</a:t>
            </a:r>
          </a:p>
          <a:p>
            <a:r>
              <a:rPr lang="en-US" dirty="0" smtClean="0"/>
              <a:t>Brooklyn, NY, USA</a:t>
            </a:r>
          </a:p>
          <a:p>
            <a:r>
              <a:rPr lang="en-US" dirty="0" smtClean="0"/>
              <a:t>Peter.Howanitz@downstate.edu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82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REPEAT CRITICAL VALUES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2514969"/>
              </p:ext>
            </p:extLst>
          </p:nvPr>
        </p:nvGraphicFramePr>
        <p:xfrm>
          <a:off x="76200" y="1905000"/>
          <a:ext cx="89154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17405"/>
                <a:gridCol w="2297995"/>
              </a:tblGrid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POLICY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PARTICIPANTS</a:t>
                      </a:r>
                      <a:r>
                        <a:rPr lang="en-US" baseline="0" dirty="0" smtClean="0"/>
                        <a:t> (%)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r>
                        <a:rPr lang="en-US" baseline="0" dirty="0" smtClean="0"/>
                        <a:t> Policy On How Handled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71.4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Repeat Values Not Called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11.6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Values Not Called On Physician Request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6.8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 Seek Physician Permission To Not Call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1.9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 Have Preset Policy On Number Of Calls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1.8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 Seek Physician</a:t>
                      </a:r>
                      <a:r>
                        <a:rPr lang="en-US" baseline="0" dirty="0" smtClean="0"/>
                        <a:t> Permission Not To Call After Preset # Of Calls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0.3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 Use Another</a:t>
                      </a:r>
                      <a:r>
                        <a:rPr lang="en-US" baseline="0" dirty="0" smtClean="0"/>
                        <a:t> Policy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6.1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7431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PERCEPTION CRITICAL VALUE NOTIFICATION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88875"/>
              </p:ext>
            </p:extLst>
          </p:nvPr>
        </p:nvGraphicFramePr>
        <p:xfrm>
          <a:off x="76200" y="1905000"/>
          <a:ext cx="9067800" cy="2346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4483"/>
                <a:gridCol w="2770717"/>
                <a:gridCol w="3022600"/>
              </a:tblGrid>
              <a:tr h="472408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FINDING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5426 Charts Reviewed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4737 Physicians</a:t>
                      </a:r>
                      <a:r>
                        <a:rPr lang="en-US" baseline="0" dirty="0" smtClean="0"/>
                        <a:t> Surveyed</a:t>
                      </a:r>
                      <a:endParaRPr lang="en-US" dirty="0"/>
                    </a:p>
                  </a:txBody>
                  <a:tcPr/>
                </a:tc>
              </a:tr>
              <a:tr h="472408">
                <a:tc>
                  <a:txBody>
                    <a:bodyPr/>
                    <a:lstStyle/>
                    <a:p>
                      <a:r>
                        <a:rPr lang="en-US" dirty="0" smtClean="0"/>
                        <a:t>Critical Value</a:t>
                      </a:r>
                      <a:r>
                        <a:rPr lang="en-US" baseline="0" dirty="0" smtClean="0"/>
                        <a:t> Anticipated (%)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54.3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59.3</a:t>
                      </a:r>
                      <a:endParaRPr lang="en-US" dirty="0"/>
                    </a:p>
                  </a:txBody>
                  <a:tcPr/>
                </a:tc>
              </a:tr>
              <a:tr h="502984">
                <a:tc>
                  <a:txBody>
                    <a:bodyPr/>
                    <a:lstStyle/>
                    <a:p>
                      <a:r>
                        <a:rPr lang="en-US" dirty="0" smtClean="0"/>
                        <a:t>Critical Value Influenced Therapy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64.9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62.9</a:t>
                      </a:r>
                      <a:endParaRPr lang="en-US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dirty="0" smtClean="0"/>
                        <a:t>Test Reordered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66.3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43.3</a:t>
                      </a:r>
                      <a:endParaRPr lang="en-US" dirty="0"/>
                    </a:p>
                  </a:txBody>
                  <a:tcPr/>
                </a:tc>
              </a:tr>
              <a:tr h="518192">
                <a:tc>
                  <a:txBody>
                    <a:bodyPr/>
                    <a:lstStyle/>
                    <a:p>
                      <a:r>
                        <a:rPr lang="en-US" dirty="0" smtClean="0"/>
                        <a:t>Found In Nursing/Progress Notes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75.5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34091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PERCEPTION CRITICAL VALUE POLICY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3545414"/>
              </p:ext>
            </p:extLst>
          </p:nvPr>
        </p:nvGraphicFramePr>
        <p:xfrm>
          <a:off x="0" y="1600200"/>
          <a:ext cx="9067800" cy="35814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0834"/>
                <a:gridCol w="2252133"/>
                <a:gridCol w="2493433"/>
                <a:gridCol w="2311400"/>
              </a:tblGrid>
              <a:tr h="402219">
                <a:tc>
                  <a:txBody>
                    <a:bodyPr/>
                    <a:lstStyle/>
                    <a:p>
                      <a:r>
                        <a:rPr lang="en-US" dirty="0" smtClean="0"/>
                        <a:t>LOCATION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RESPONDERS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List</a:t>
                      </a:r>
                      <a:r>
                        <a:rPr lang="en-US" baseline="0" dirty="0" smtClean="0"/>
                        <a:t> Is Valid Indicator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Calls Helpful</a:t>
                      </a:r>
                      <a:endParaRPr lang="en-US" dirty="0"/>
                    </a:p>
                  </a:txBody>
                  <a:tcPr/>
                </a:tc>
              </a:tr>
              <a:tr h="694241">
                <a:tc>
                  <a:txBody>
                    <a:bodyPr/>
                    <a:lstStyle/>
                    <a:p>
                      <a:r>
                        <a:rPr lang="en-US" dirty="0" smtClean="0"/>
                        <a:t>ED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575 Nursing Supervisors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16.7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19.1</a:t>
                      </a:r>
                      <a:endParaRPr lang="en-US" dirty="0"/>
                    </a:p>
                  </a:txBody>
                  <a:tcPr/>
                </a:tc>
              </a:tr>
              <a:tr h="694241">
                <a:tc>
                  <a:txBody>
                    <a:bodyPr/>
                    <a:lstStyle/>
                    <a:p>
                      <a:r>
                        <a:rPr lang="en-US" dirty="0" smtClean="0"/>
                        <a:t>ICU/CCU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576 Nursing Supervisors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23.3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27.6</a:t>
                      </a:r>
                      <a:endParaRPr lang="en-US" dirty="0"/>
                    </a:p>
                  </a:txBody>
                  <a:tcPr/>
                </a:tc>
              </a:tr>
              <a:tr h="694241">
                <a:tc>
                  <a:txBody>
                    <a:bodyPr/>
                    <a:lstStyle/>
                    <a:p>
                      <a:r>
                        <a:rPr lang="en-US" dirty="0" smtClean="0"/>
                        <a:t>Medicine/Surgery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576</a:t>
                      </a:r>
                      <a:r>
                        <a:rPr lang="en-US" baseline="0" dirty="0" smtClean="0"/>
                        <a:t> Nursing Supervisors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33.4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40.8</a:t>
                      </a:r>
                      <a:endParaRPr lang="en-US" dirty="0"/>
                    </a:p>
                  </a:txBody>
                  <a:tcPr/>
                </a:tc>
              </a:tr>
              <a:tr h="694241">
                <a:tc>
                  <a:txBody>
                    <a:bodyPr/>
                    <a:lstStyle/>
                    <a:p>
                      <a:r>
                        <a:rPr lang="en-US" dirty="0" smtClean="0"/>
                        <a:t>Other Stations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574 Nursing Supervisors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16.2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20.6</a:t>
                      </a:r>
                      <a:endParaRPr lang="en-US" dirty="0"/>
                    </a:p>
                  </a:txBody>
                  <a:tcPr/>
                </a:tc>
              </a:tr>
              <a:tr h="402219">
                <a:tc>
                  <a:txBody>
                    <a:bodyPr/>
                    <a:lstStyle/>
                    <a:p>
                      <a:r>
                        <a:rPr lang="en-US" dirty="0" smtClean="0"/>
                        <a:t>Hospital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514 Physicians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78.6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94.9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8594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SOURCE CRITICAL VALUE POLICY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4526671"/>
              </p:ext>
            </p:extLst>
          </p:nvPr>
        </p:nvGraphicFramePr>
        <p:xfrm>
          <a:off x="-32658" y="1905000"/>
          <a:ext cx="9176657" cy="3871916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967461"/>
                <a:gridCol w="2209196"/>
              </a:tblGrid>
              <a:tr h="684844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Literature Review Only Includes Manufacturer’s Help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         18.0%</a:t>
                      </a:r>
                      <a:endParaRPr lang="en-US" b="1" dirty="0"/>
                    </a:p>
                  </a:txBody>
                  <a:tcPr/>
                </a:tc>
              </a:tr>
              <a:tr h="684844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Literature Review Including Manufacturers’ Help &amp;</a:t>
                      </a:r>
                      <a:r>
                        <a:rPr lang="en-US" sz="2400" b="1" baseline="0" dirty="0" smtClean="0"/>
                        <a:t> Lab Meetings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         36.0%</a:t>
                      </a:r>
                      <a:endParaRPr lang="en-US" b="1" dirty="0"/>
                    </a:p>
                  </a:txBody>
                  <a:tcPr/>
                </a:tc>
              </a:tr>
              <a:tr h="1182056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Literature Review Modified By Hospital Committee Includes In-House Studies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         16.8%</a:t>
                      </a:r>
                      <a:endParaRPr lang="en-US" b="1" dirty="0"/>
                    </a:p>
                  </a:txBody>
                  <a:tcPr/>
                </a:tc>
              </a:tr>
              <a:tr h="1182056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Literature Review Modified By In-House Studies and Medical Staff Consultations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         72.7%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8147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CAP CHECKLIST CRITICAL RESULT NOTIFICATION 2013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laboratory has procedures for immediate notification of a physician (or other clinical personnel responsible for the patient’s care) when results of designated test exceed established “alert” or “critical “ values that are important for prompt patient management decisions.  COM. 30000 Phase II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970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CAP CHECKLIST CRITICAL RESULT NOTIFICATION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When critical results are communicated verbally or by phone, there is a policy that laboratory personnel ask for a verification “read-back” of the results. COM30100 Phase I</a:t>
            </a:r>
          </a:p>
          <a:p>
            <a:r>
              <a:rPr lang="en-US" dirty="0" smtClean="0"/>
              <a:t>Note: Laboratory personnel should document the read-back.</a:t>
            </a:r>
          </a:p>
          <a:p>
            <a:r>
              <a:rPr lang="en-US" dirty="0" smtClean="0"/>
              <a:t>Evidence of Compliance: Records of critical result notification with documented read-back.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653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2013 THE JOINT COMMISSION NATIONAL PATIENT SAFETY GOAL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Critical Results Procedure </a:t>
            </a:r>
          </a:p>
          <a:p>
            <a:pPr lvl="1"/>
            <a:r>
              <a:rPr lang="en-US" dirty="0" smtClean="0"/>
              <a:t>Definition Of Critical Values</a:t>
            </a:r>
          </a:p>
          <a:p>
            <a:pPr lvl="1"/>
            <a:r>
              <a:rPr lang="en-US" dirty="0" smtClean="0"/>
              <a:t>By Whom &amp; To Whom Results Delivered</a:t>
            </a:r>
          </a:p>
          <a:p>
            <a:pPr lvl="1"/>
            <a:r>
              <a:rPr lang="en-US" dirty="0" smtClean="0"/>
              <a:t>Acceptable Time To Report</a:t>
            </a:r>
          </a:p>
          <a:p>
            <a:r>
              <a:rPr lang="en-US" dirty="0" smtClean="0"/>
              <a:t>Implement Procedures For Critical Values</a:t>
            </a:r>
          </a:p>
          <a:p>
            <a:r>
              <a:rPr lang="en-US" dirty="0" smtClean="0"/>
              <a:t>Evaluate Timeliness Of Reporting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497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TEMPLATE FOR READ BACK OF CRITICAL VALUES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[</a:t>
            </a:r>
            <a:r>
              <a:rPr lang="en-US" i="1" dirty="0" smtClean="0"/>
              <a:t>CALLER: Technologist</a:t>
            </a:r>
            <a:r>
              <a:rPr lang="en-US" dirty="0" smtClean="0"/>
              <a:t>]:</a:t>
            </a:r>
          </a:p>
          <a:p>
            <a:pPr marL="0" indent="0">
              <a:buNone/>
            </a:pPr>
            <a:r>
              <a:rPr lang="en-US" dirty="0" smtClean="0"/>
              <a:t>I am calling to inform you of a critical result for a laboratory test performed for patient [</a:t>
            </a:r>
            <a:r>
              <a:rPr lang="en-US" i="1" dirty="0" smtClean="0"/>
              <a:t>NAME/MR #</a:t>
            </a:r>
            <a:r>
              <a:rPr lang="en-US" dirty="0" smtClean="0"/>
              <a:t>].</a:t>
            </a:r>
          </a:p>
          <a:p>
            <a:pPr marL="0" indent="0">
              <a:buNone/>
            </a:pPr>
            <a:r>
              <a:rPr lang="en-US" dirty="0" smtClean="0"/>
              <a:t>To ensure patient safety &amp; verification of the correct test result, we require that you </a:t>
            </a:r>
            <a:r>
              <a:rPr lang="en-US" i="1" u="sng" dirty="0" smtClean="0"/>
              <a:t>WRITE</a:t>
            </a:r>
            <a:r>
              <a:rPr lang="en-US" i="1" dirty="0" smtClean="0"/>
              <a:t> </a:t>
            </a:r>
            <a:r>
              <a:rPr lang="en-US" i="1" u="sng" dirty="0" smtClean="0"/>
              <a:t>DOWN</a:t>
            </a:r>
            <a:r>
              <a:rPr lang="en-US" i="1" dirty="0" smtClean="0"/>
              <a:t>  </a:t>
            </a:r>
            <a:r>
              <a:rPr lang="en-US" dirty="0" smtClean="0"/>
              <a:t>and </a:t>
            </a:r>
            <a:r>
              <a:rPr lang="en-US" i="1" u="sng" dirty="0" smtClean="0"/>
              <a:t>READ BACK</a:t>
            </a:r>
            <a:r>
              <a:rPr lang="en-US" dirty="0" smtClean="0"/>
              <a:t> the laboratory test result you are about to receive. 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113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DETERMINE CRITICAL VALUES</a:t>
            </a:r>
            <a:br>
              <a:rPr lang="en-US" dirty="0" smtClean="0"/>
            </a:br>
            <a:r>
              <a:rPr lang="en-US" dirty="0" smtClean="0"/>
              <a:t>1. CHOOSE ANALYTE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381055"/>
              </p:ext>
            </p:extLst>
          </p:nvPr>
        </p:nvGraphicFramePr>
        <p:xfrm>
          <a:off x="76200" y="1981200"/>
          <a:ext cx="8991600" cy="419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5800"/>
                <a:gridCol w="4495800"/>
              </a:tblGrid>
              <a:tr h="698500">
                <a:tc gridSpan="2">
                  <a:txBody>
                    <a:bodyPr/>
                    <a:lstStyle/>
                    <a:p>
                      <a:r>
                        <a:rPr lang="en-US" i="1" dirty="0" smtClean="0"/>
                        <a:t>                    TOTAL</a:t>
                      </a:r>
                      <a:r>
                        <a:rPr lang="en-US" i="1" baseline="0" dirty="0" smtClean="0"/>
                        <a:t> SERUM AND WHOLE BLOOD SODIUM RESULTS/ 6 MONTHS </a:t>
                      </a:r>
                      <a:endParaRPr lang="en-US" i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98500"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                                                                                                          Number</a:t>
                      </a:r>
                      <a:r>
                        <a:rPr lang="en-US" baseline="0" dirty="0" smtClean="0"/>
                        <a:t> Of Results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9850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Sodium Results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      111,545</a:t>
                      </a:r>
                      <a:endParaRPr lang="en-US" dirty="0"/>
                    </a:p>
                  </a:txBody>
                  <a:tcPr/>
                </a:tc>
              </a:tr>
              <a:tr h="698500">
                <a:tc>
                  <a:txBody>
                    <a:bodyPr/>
                    <a:lstStyle/>
                    <a:p>
                      <a:r>
                        <a:rPr lang="en-US" dirty="0" smtClean="0"/>
                        <a:t>Critically Low Results (</a:t>
                      </a:r>
                      <a:r>
                        <a:rPr lang="en-US" baseline="0" dirty="0" smtClean="0"/>
                        <a:t> ≤</a:t>
                      </a:r>
                      <a:r>
                        <a:rPr lang="en-US" dirty="0" smtClean="0"/>
                        <a:t>125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mmol</a:t>
                      </a:r>
                      <a:r>
                        <a:rPr lang="en-US" baseline="0" dirty="0" smtClean="0"/>
                        <a:t>/L)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            166</a:t>
                      </a:r>
                      <a:endParaRPr lang="en-US" dirty="0"/>
                    </a:p>
                  </a:txBody>
                  <a:tcPr/>
                </a:tc>
              </a:tr>
              <a:tr h="698500">
                <a:tc>
                  <a:txBody>
                    <a:bodyPr/>
                    <a:lstStyle/>
                    <a:p>
                      <a:r>
                        <a:rPr lang="en-US" dirty="0" smtClean="0"/>
                        <a:t>Critically High Results (≥150 </a:t>
                      </a:r>
                      <a:r>
                        <a:rPr lang="en-US" dirty="0" err="1" smtClean="0"/>
                        <a:t>mmol</a:t>
                      </a:r>
                      <a:r>
                        <a:rPr lang="en-US" dirty="0" smtClean="0"/>
                        <a:t>/L)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             447</a:t>
                      </a:r>
                      <a:endParaRPr lang="en-US" dirty="0"/>
                    </a:p>
                  </a:txBody>
                  <a:tcPr/>
                </a:tc>
              </a:tr>
              <a:tr h="69850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Critical Results (% Of Total)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            613 (0.5)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81000" y="6336268"/>
            <a:ext cx="46693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Howanitz et al. Am J </a:t>
            </a:r>
            <a:r>
              <a:rPr lang="en-US" dirty="0" err="1" smtClean="0"/>
              <a:t>Clin</a:t>
            </a:r>
            <a:r>
              <a:rPr lang="en-US" dirty="0" smtClean="0"/>
              <a:t> Pathol 2007:127:56-59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7631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0533015"/>
              </p:ext>
            </p:extLst>
          </p:nvPr>
        </p:nvGraphicFramePr>
        <p:xfrm>
          <a:off x="76200" y="1600200"/>
          <a:ext cx="8991600" cy="41910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7200"/>
                <a:gridCol w="2997200"/>
                <a:gridCol w="2997200"/>
              </a:tblGrid>
              <a:tr h="674414">
                <a:tc>
                  <a:txBody>
                    <a:bodyPr/>
                    <a:lstStyle/>
                    <a:p>
                      <a:r>
                        <a:rPr lang="en-US" dirty="0" smtClean="0"/>
                        <a:t> SODIUM RESULTS</a:t>
                      </a:r>
                      <a:r>
                        <a:rPr lang="en-US" baseline="0" dirty="0" smtClean="0"/>
                        <a:t> (MMOL/)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# RESULTS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# PATIENTS</a:t>
                      </a:r>
                      <a:endParaRPr lang="en-US" dirty="0"/>
                    </a:p>
                  </a:txBody>
                  <a:tcPr/>
                </a:tc>
              </a:tr>
              <a:tr h="390732">
                <a:tc>
                  <a:txBody>
                    <a:bodyPr/>
                    <a:lstStyle/>
                    <a:p>
                      <a:r>
                        <a:rPr lang="en-US" dirty="0" smtClean="0"/>
                        <a:t>   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                   LOW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07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                 ≤115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85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25</a:t>
                      </a:r>
                      <a:endParaRPr lang="en-US" dirty="0"/>
                    </a:p>
                  </a:txBody>
                  <a:tcPr/>
                </a:tc>
              </a:tr>
              <a:tr h="390732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116-120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94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46</a:t>
                      </a:r>
                      <a:endParaRPr lang="en-US" dirty="0"/>
                    </a:p>
                  </a:txBody>
                  <a:tcPr/>
                </a:tc>
              </a:tr>
              <a:tr h="390732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121-125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624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431</a:t>
                      </a:r>
                      <a:endParaRPr lang="en-US" dirty="0"/>
                    </a:p>
                  </a:txBody>
                  <a:tcPr/>
                </a:tc>
              </a:tr>
              <a:tr h="39073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</a:t>
                      </a:r>
                      <a:r>
                        <a:rPr lang="en-US" b="1" dirty="0" smtClean="0"/>
                        <a:t>HIGH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90732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150-154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37</a:t>
                      </a:r>
                      <a:endParaRPr lang="en-US" dirty="0"/>
                    </a:p>
                  </a:txBody>
                  <a:tcPr/>
                </a:tc>
              </a:tr>
              <a:tr h="390732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155-159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274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70</a:t>
                      </a:r>
                      <a:endParaRPr lang="en-US" dirty="0"/>
                    </a:p>
                  </a:txBody>
                  <a:tcPr/>
                </a:tc>
              </a:tr>
              <a:tr h="390732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                  </a:t>
                      </a:r>
                      <a:r>
                        <a:rPr lang="en-US" dirty="0" smtClean="0"/>
                        <a:t>≥160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175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31</a:t>
                      </a:r>
                      <a:endParaRPr lang="en-US" dirty="0"/>
                    </a:p>
                  </a:txBody>
                  <a:tcPr/>
                </a:tc>
              </a:tr>
              <a:tr h="39073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DEVELOP CRITICAL VALUES:DATA COLLECTION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4114800" y="2667000"/>
            <a:ext cx="609600" cy="1219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FF0000"/>
                </a:solidFill>
              </a:ln>
              <a:noFill/>
            </a:endParaRPr>
          </a:p>
        </p:txBody>
      </p:sp>
      <p:sp>
        <p:nvSpPr>
          <p:cNvPr id="6" name="Oval 5"/>
          <p:cNvSpPr/>
          <p:nvPr/>
        </p:nvSpPr>
        <p:spPr>
          <a:xfrm>
            <a:off x="4191000" y="4191000"/>
            <a:ext cx="609600" cy="1219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91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Definition Of Critical Values</a:t>
            </a:r>
          </a:p>
          <a:p>
            <a:r>
              <a:rPr lang="en-US" dirty="0" smtClean="0"/>
              <a:t>Critical Values Practice Patterns</a:t>
            </a:r>
          </a:p>
          <a:p>
            <a:r>
              <a:rPr lang="en-US" dirty="0" smtClean="0"/>
              <a:t>Characteristics Of Critical Values</a:t>
            </a:r>
          </a:p>
          <a:p>
            <a:r>
              <a:rPr lang="en-US" dirty="0" smtClean="0"/>
              <a:t>Development Of Critical Values</a:t>
            </a:r>
          </a:p>
          <a:p>
            <a:r>
              <a:rPr lang="en-US" dirty="0" smtClean="0"/>
              <a:t>Conclusions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683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DEVELOP CRITICAL VALUES:OUTCOMES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5154790"/>
              </p:ext>
            </p:extLst>
          </p:nvPr>
        </p:nvGraphicFramePr>
        <p:xfrm>
          <a:off x="838200" y="1676400"/>
          <a:ext cx="7162800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5800"/>
                <a:gridCol w="2667000"/>
              </a:tblGrid>
              <a:tr h="422564">
                <a:tc>
                  <a:txBody>
                    <a:bodyPr/>
                    <a:lstStyle/>
                    <a:p>
                      <a:r>
                        <a:rPr lang="en-US" dirty="0" smtClean="0"/>
                        <a:t>SODIUM</a:t>
                      </a:r>
                      <a:r>
                        <a:rPr lang="en-US" baseline="0" dirty="0" smtClean="0"/>
                        <a:t> (MMOL/L)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# PATIENTS</a:t>
                      </a:r>
                      <a:endParaRPr lang="en-US" dirty="0"/>
                    </a:p>
                  </a:txBody>
                  <a:tcPr/>
                </a:tc>
              </a:tr>
              <a:tr h="422564">
                <a:tc>
                  <a:txBody>
                    <a:bodyPr/>
                    <a:lstStyle/>
                    <a:p>
                      <a:r>
                        <a:rPr lang="en-US" dirty="0" smtClean="0"/>
                        <a:t>     HYPONATREMIC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62</a:t>
                      </a:r>
                      <a:endParaRPr lang="en-US" dirty="0"/>
                    </a:p>
                  </a:txBody>
                  <a:tcPr/>
                </a:tc>
              </a:tr>
              <a:tr h="422564">
                <a:tc>
                  <a:txBody>
                    <a:bodyPr/>
                    <a:lstStyle/>
                    <a:p>
                      <a:r>
                        <a:rPr lang="en-US" dirty="0" smtClean="0"/>
                        <a:t>      116-120 &amp; Died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10</a:t>
                      </a:r>
                      <a:endParaRPr lang="en-US" dirty="0"/>
                    </a:p>
                  </a:txBody>
                  <a:tcPr/>
                </a:tc>
              </a:tr>
              <a:tr h="422564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111-115 &amp; Died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2</a:t>
                      </a:r>
                      <a:endParaRPr lang="en-US" dirty="0"/>
                    </a:p>
                  </a:txBody>
                  <a:tcPr/>
                </a:tc>
              </a:tr>
              <a:tr h="422564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≤110 &amp;</a:t>
                      </a:r>
                      <a:r>
                        <a:rPr lang="en-US" baseline="0" dirty="0" smtClean="0"/>
                        <a:t> Died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0</a:t>
                      </a:r>
                      <a:endParaRPr lang="en-US" dirty="0"/>
                    </a:p>
                  </a:txBody>
                  <a:tcPr/>
                </a:tc>
              </a:tr>
              <a:tr h="422564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Total Died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12 (19%)</a:t>
                      </a:r>
                      <a:endParaRPr lang="en-US" dirty="0"/>
                    </a:p>
                  </a:txBody>
                  <a:tcPr/>
                </a:tc>
              </a:tr>
              <a:tr h="422564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HYPERNATREMIC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97</a:t>
                      </a:r>
                      <a:endParaRPr lang="en-US" dirty="0"/>
                    </a:p>
                  </a:txBody>
                  <a:tcPr/>
                </a:tc>
              </a:tr>
              <a:tr h="422564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155-159 &amp; Died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36</a:t>
                      </a:r>
                      <a:endParaRPr lang="en-US" dirty="0"/>
                    </a:p>
                  </a:txBody>
                  <a:tcPr/>
                </a:tc>
              </a:tr>
              <a:tr h="422564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160-164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&amp;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Died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6</a:t>
                      </a:r>
                      <a:endParaRPr lang="en-US" dirty="0"/>
                    </a:p>
                  </a:txBody>
                  <a:tcPr/>
                </a:tc>
              </a:tr>
              <a:tr h="422564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≥ 165 &amp; Died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5</a:t>
                      </a:r>
                      <a:endParaRPr lang="en-US" dirty="0"/>
                    </a:p>
                  </a:txBody>
                  <a:tcPr/>
                </a:tc>
              </a:tr>
              <a:tr h="49876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Total</a:t>
                      </a:r>
                      <a:r>
                        <a:rPr lang="en-US" baseline="0" dirty="0" smtClean="0"/>
                        <a:t> Died (% of Patients)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47 (48%)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0584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TO DETERMINE CRITICAL VALUES</a:t>
            </a:r>
            <a:br>
              <a:rPr lang="en-US" dirty="0" smtClean="0"/>
            </a:br>
            <a:r>
              <a:rPr lang="en-US" dirty="0" smtClean="0"/>
              <a:t>2. DETERMINE PATIENT DEMOGRAPHICS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4097530"/>
              </p:ext>
            </p:extLst>
          </p:nvPr>
        </p:nvGraphicFramePr>
        <p:xfrm>
          <a:off x="457200" y="1752598"/>
          <a:ext cx="8229600" cy="32054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0"/>
                <a:gridCol w="2286000"/>
                <a:gridCol w="2286000"/>
              </a:tblGrid>
              <a:tr h="45792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Critically</a:t>
                      </a:r>
                      <a:r>
                        <a:rPr lang="en-US" baseline="0" dirty="0" smtClean="0"/>
                        <a:t> Low Results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Critically</a:t>
                      </a:r>
                      <a:r>
                        <a:rPr lang="en-US" baseline="0" dirty="0" smtClean="0"/>
                        <a:t> High Results</a:t>
                      </a:r>
                      <a:endParaRPr lang="en-US" dirty="0"/>
                    </a:p>
                  </a:txBody>
                  <a:tcPr/>
                </a:tc>
              </a:tr>
              <a:tr h="457926">
                <a:tc>
                  <a:txBody>
                    <a:bodyPr/>
                    <a:lstStyle/>
                    <a:p>
                      <a:r>
                        <a:rPr lang="en-US" dirty="0" smtClean="0"/>
                        <a:t>Our</a:t>
                      </a:r>
                      <a:r>
                        <a:rPr lang="en-US" baseline="0" dirty="0" smtClean="0"/>
                        <a:t> Current Critical 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≤ 120 </a:t>
                      </a:r>
                      <a:r>
                        <a:rPr lang="en-US" dirty="0" err="1" smtClean="0"/>
                        <a:t>mmol</a:t>
                      </a:r>
                      <a:r>
                        <a:rPr lang="en-US" dirty="0" smtClean="0"/>
                        <a:t>/L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  ≥</a:t>
                      </a:r>
                      <a:r>
                        <a:rPr lang="en-US" baseline="0" dirty="0" smtClean="0"/>
                        <a:t> 160 </a:t>
                      </a:r>
                      <a:r>
                        <a:rPr lang="en-US" baseline="0" dirty="0" err="1" smtClean="0"/>
                        <a:t>mmol</a:t>
                      </a:r>
                      <a:r>
                        <a:rPr lang="en-US" baseline="0" dirty="0" smtClean="0"/>
                        <a:t>/L</a:t>
                      </a:r>
                      <a:endParaRPr lang="en-US" dirty="0" smtClean="0"/>
                    </a:p>
                  </a:txBody>
                  <a:tcPr/>
                </a:tc>
              </a:tr>
              <a:tr h="457926">
                <a:tc>
                  <a:txBody>
                    <a:bodyPr/>
                    <a:lstStyle/>
                    <a:p>
                      <a:r>
                        <a:rPr lang="en-US" dirty="0" smtClean="0"/>
                        <a:t>Number</a:t>
                      </a:r>
                      <a:r>
                        <a:rPr lang="en-US" baseline="0" dirty="0" smtClean="0"/>
                        <a:t> Of Patients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71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101</a:t>
                      </a:r>
                      <a:endParaRPr lang="en-US" dirty="0"/>
                    </a:p>
                  </a:txBody>
                  <a:tcPr/>
                </a:tc>
              </a:tr>
              <a:tr h="457926">
                <a:tc>
                  <a:txBody>
                    <a:bodyPr/>
                    <a:lstStyle/>
                    <a:p>
                      <a:r>
                        <a:rPr lang="en-US" dirty="0" smtClean="0"/>
                        <a:t> Age Range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&lt;1-92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&lt;1-90</a:t>
                      </a:r>
                      <a:endParaRPr lang="en-US" dirty="0"/>
                    </a:p>
                  </a:txBody>
                  <a:tcPr/>
                </a:tc>
              </a:tr>
              <a:tr h="457926"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Outpatients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4</a:t>
                      </a:r>
                      <a:endParaRPr lang="en-US" dirty="0"/>
                    </a:p>
                  </a:txBody>
                  <a:tcPr/>
                </a:tc>
              </a:tr>
              <a:tr h="457926"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</a:t>
                      </a:r>
                      <a:r>
                        <a:rPr lang="en-US" baseline="0" dirty="0" smtClean="0"/>
                        <a:t> Inpatients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62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97 </a:t>
                      </a:r>
                      <a:endParaRPr lang="en-US" dirty="0"/>
                    </a:p>
                  </a:txBody>
                  <a:tcPr/>
                </a:tc>
              </a:tr>
              <a:tr h="457926">
                <a:tc>
                  <a:txBody>
                    <a:bodyPr/>
                    <a:lstStyle/>
                    <a:p>
                      <a:r>
                        <a:rPr lang="en-US" dirty="0" smtClean="0"/>
                        <a:t>Length Of</a:t>
                      </a:r>
                      <a:r>
                        <a:rPr lang="en-US" baseline="0" dirty="0" smtClean="0"/>
                        <a:t> Stay ≥ 6 d (% Of Patients)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40 (65)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82</a:t>
                      </a:r>
                      <a:r>
                        <a:rPr lang="en-US" baseline="0" dirty="0" smtClean="0"/>
                        <a:t> (85)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7920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DETERMINE CRITICAL VALUES</a:t>
            </a:r>
            <a:br>
              <a:rPr lang="en-US" dirty="0" smtClean="0"/>
            </a:br>
            <a:r>
              <a:rPr lang="en-US" dirty="0" smtClean="0"/>
              <a:t>3. EVALUATE DIFFERENT VALUES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9285800"/>
              </p:ext>
            </p:extLst>
          </p:nvPr>
        </p:nvGraphicFramePr>
        <p:xfrm>
          <a:off x="152400" y="1634905"/>
          <a:ext cx="8686800" cy="495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6033"/>
                <a:gridCol w="2895600"/>
                <a:gridCol w="2815167"/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 smtClean="0"/>
                        <a:t>SODIUM RESULTS (</a:t>
                      </a:r>
                      <a:r>
                        <a:rPr lang="en-US" dirty="0" err="1" smtClean="0"/>
                        <a:t>mmol</a:t>
                      </a:r>
                      <a:r>
                        <a:rPr lang="en-US" dirty="0" smtClean="0"/>
                        <a:t>/L)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 OF ACTION (HOURS)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NUMBER</a:t>
                      </a:r>
                      <a:r>
                        <a:rPr lang="en-US" baseline="0" dirty="0" smtClean="0"/>
                        <a:t> OF PATIENTS </a:t>
                      </a:r>
                      <a:endParaRPr lang="en-US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dirty="0" smtClean="0"/>
                        <a:t>116-120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0-4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 18</a:t>
                      </a:r>
                      <a:endParaRPr lang="en-US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4-24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  15</a:t>
                      </a:r>
                      <a:endParaRPr lang="en-US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&gt;24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   0</a:t>
                      </a:r>
                      <a:endParaRPr lang="en-US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None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      2*</a:t>
                      </a:r>
                      <a:endParaRPr lang="en-US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dirty="0" smtClean="0"/>
                        <a:t>111-115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0-4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  16</a:t>
                      </a:r>
                      <a:endParaRPr lang="en-US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4-24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    2</a:t>
                      </a:r>
                      <a:endParaRPr lang="en-US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&gt;24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    0</a:t>
                      </a:r>
                      <a:endParaRPr lang="en-US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None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    0</a:t>
                      </a:r>
                      <a:endParaRPr lang="en-US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dirty="0" smtClean="0"/>
                        <a:t>≤ 110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0-4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   5</a:t>
                      </a:r>
                      <a:endParaRPr lang="en-US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4-24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   5</a:t>
                      </a:r>
                      <a:endParaRPr lang="en-US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&gt;24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   2</a:t>
                      </a:r>
                      <a:endParaRPr lang="en-US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None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   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6200" y="6553200"/>
            <a:ext cx="803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*-Died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358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TO DETERMINE CRITICAL VALUES</a:t>
            </a:r>
            <a:br>
              <a:rPr lang="en-US" dirty="0"/>
            </a:br>
            <a:r>
              <a:rPr lang="en-US" dirty="0"/>
              <a:t>3. EVALUATE DIFFERENT VALUES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9226014"/>
              </p:ext>
            </p:extLst>
          </p:nvPr>
        </p:nvGraphicFramePr>
        <p:xfrm>
          <a:off x="76200" y="1447800"/>
          <a:ext cx="8610600" cy="5105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9655"/>
                <a:gridCol w="2870200"/>
                <a:gridCol w="2710745"/>
              </a:tblGrid>
              <a:tr h="531331">
                <a:tc>
                  <a:txBody>
                    <a:bodyPr/>
                    <a:lstStyle/>
                    <a:p>
                      <a:r>
                        <a:rPr lang="en-US" dirty="0" smtClean="0"/>
                        <a:t>SODIUM RESULTS (</a:t>
                      </a:r>
                      <a:r>
                        <a:rPr lang="en-US" dirty="0" err="1" smtClean="0"/>
                        <a:t>mmol</a:t>
                      </a:r>
                      <a:r>
                        <a:rPr lang="en-US" dirty="0" smtClean="0"/>
                        <a:t>/L)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 OF ACTION (HOURS)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PATIENTS</a:t>
                      </a:r>
                      <a:endParaRPr lang="en-US" dirty="0"/>
                    </a:p>
                  </a:txBody>
                  <a:tcPr/>
                </a:tc>
              </a:tr>
              <a:tr h="381172">
                <a:tc>
                  <a:txBody>
                    <a:bodyPr/>
                    <a:lstStyle/>
                    <a:p>
                      <a:r>
                        <a:rPr lang="en-US" dirty="0" smtClean="0"/>
                        <a:t>155-159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0-4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46</a:t>
                      </a:r>
                      <a:endParaRPr lang="en-US" dirty="0"/>
                    </a:p>
                  </a:txBody>
                  <a:tcPr/>
                </a:tc>
              </a:tr>
              <a:tr h="38117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4-24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</a:tr>
              <a:tr h="38117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&gt;24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8117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None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3*</a:t>
                      </a:r>
                      <a:endParaRPr lang="en-US" dirty="0"/>
                    </a:p>
                  </a:txBody>
                  <a:tcPr/>
                </a:tc>
              </a:tr>
              <a:tr h="381172">
                <a:tc>
                  <a:txBody>
                    <a:bodyPr/>
                    <a:lstStyle/>
                    <a:p>
                      <a:r>
                        <a:rPr lang="en-US" dirty="0" smtClean="0"/>
                        <a:t>160-164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0-4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46</a:t>
                      </a:r>
                      <a:endParaRPr lang="en-US" dirty="0"/>
                    </a:p>
                  </a:txBody>
                  <a:tcPr/>
                </a:tc>
              </a:tr>
              <a:tr h="38117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4-24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</a:tr>
              <a:tr h="38117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&gt;24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8117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None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81172">
                <a:tc>
                  <a:txBody>
                    <a:bodyPr/>
                    <a:lstStyle/>
                    <a:p>
                      <a:r>
                        <a:rPr lang="en-US" dirty="0" smtClean="0"/>
                        <a:t>≥165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0-4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</a:tr>
              <a:tr h="38117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4-24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38117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&gt;24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811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None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1*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6200" y="6553200"/>
            <a:ext cx="803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*-Died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882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DETERMINE CRITICAL VALUES</a:t>
            </a:r>
            <a:br>
              <a:rPr lang="en-US" dirty="0" smtClean="0"/>
            </a:br>
            <a:r>
              <a:rPr lang="en-US" dirty="0" smtClean="0"/>
              <a:t>4. IDENTIFY VALUES IN DEATH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7676824"/>
              </p:ext>
            </p:extLst>
          </p:nvPr>
        </p:nvGraphicFramePr>
        <p:xfrm>
          <a:off x="457200" y="1600200"/>
          <a:ext cx="8229600" cy="434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SODIUM RESULTS (</a:t>
                      </a:r>
                      <a:r>
                        <a:rPr lang="en-US" dirty="0" err="1" smtClean="0"/>
                        <a:t>mmol</a:t>
                      </a:r>
                      <a:r>
                        <a:rPr lang="en-US" dirty="0" smtClean="0"/>
                        <a:t>/L)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NUMBER</a:t>
                      </a:r>
                      <a:r>
                        <a:rPr lang="en-US" baseline="0" dirty="0" smtClean="0"/>
                        <a:t> OF PATIENTS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HYPONATREMIA</a:t>
                      </a:r>
                      <a:r>
                        <a:rPr lang="en-US" baseline="0" dirty="0" smtClean="0"/>
                        <a:t> (n=62)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116-120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111-115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  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≤110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  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Died (% of patients)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   12 (19)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Hypernatremia (n=97)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155-159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36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160-164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  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≥165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  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Died (% of patients)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47 (48)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Oval 2"/>
          <p:cNvSpPr/>
          <p:nvPr/>
        </p:nvSpPr>
        <p:spPr>
          <a:xfrm>
            <a:off x="6324600" y="3429000"/>
            <a:ext cx="762000" cy="4572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6324600" y="5562600"/>
            <a:ext cx="7620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3004594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TO DETERMINE CRITICAL </a:t>
            </a:r>
            <a:r>
              <a:rPr lang="en-US" dirty="0" smtClean="0"/>
              <a:t>VALUES</a:t>
            </a:r>
            <a:br>
              <a:rPr lang="en-US" dirty="0" smtClean="0"/>
            </a:br>
            <a:r>
              <a:rPr lang="en-US" dirty="0" smtClean="0"/>
              <a:t>5. REVIEW DATA &amp; DETERMINE VALUE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5899809"/>
              </p:ext>
            </p:extLst>
          </p:nvPr>
        </p:nvGraphicFramePr>
        <p:xfrm>
          <a:off x="0" y="1600200"/>
          <a:ext cx="9144000" cy="42671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17332"/>
                <a:gridCol w="2878668"/>
                <a:gridCol w="3048000"/>
              </a:tblGrid>
              <a:tr h="474133">
                <a:tc>
                  <a:txBody>
                    <a:bodyPr/>
                    <a:lstStyle/>
                    <a:p>
                      <a:r>
                        <a:rPr lang="en-US" dirty="0" smtClean="0"/>
                        <a:t>SODIUM</a:t>
                      </a:r>
                      <a:r>
                        <a:rPr lang="en-US" baseline="0" dirty="0" smtClean="0"/>
                        <a:t> RESULTS (</a:t>
                      </a:r>
                      <a:r>
                        <a:rPr lang="en-US" baseline="0" dirty="0" err="1" smtClean="0"/>
                        <a:t>mmol</a:t>
                      </a:r>
                      <a:r>
                        <a:rPr lang="en-US" baseline="0" dirty="0" smtClean="0"/>
                        <a:t>/L)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NUMBER</a:t>
                      </a:r>
                      <a:r>
                        <a:rPr lang="en-US" baseline="0" dirty="0" smtClean="0"/>
                        <a:t> OF RESULTS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PATIENTS.  </a:t>
                      </a:r>
                      <a:endParaRPr lang="en-US" dirty="0"/>
                    </a:p>
                  </a:txBody>
                  <a:tcPr/>
                </a:tc>
              </a:tr>
              <a:tr h="474133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Hyponatremia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474133">
                <a:tc>
                  <a:txBody>
                    <a:bodyPr/>
                    <a:lstStyle/>
                    <a:p>
                      <a:r>
                        <a:rPr lang="en-US" dirty="0" smtClean="0"/>
                        <a:t>      ≤115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25</a:t>
                      </a:r>
                      <a:endParaRPr lang="en-US" dirty="0"/>
                    </a:p>
                  </a:txBody>
                  <a:tcPr/>
                </a:tc>
              </a:tr>
              <a:tr h="474133">
                <a:tc>
                  <a:txBody>
                    <a:bodyPr/>
                    <a:lstStyle/>
                    <a:p>
                      <a:r>
                        <a:rPr lang="en-US" dirty="0" smtClean="0"/>
                        <a:t>    116-120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46</a:t>
                      </a:r>
                      <a:endParaRPr lang="en-US" dirty="0"/>
                    </a:p>
                  </a:txBody>
                  <a:tcPr/>
                </a:tc>
              </a:tr>
              <a:tr h="474133">
                <a:tc>
                  <a:txBody>
                    <a:bodyPr/>
                    <a:lstStyle/>
                    <a:p>
                      <a:r>
                        <a:rPr lang="en-US" dirty="0" smtClean="0"/>
                        <a:t>    121-125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431</a:t>
                      </a:r>
                      <a:endParaRPr lang="en-US" dirty="0"/>
                    </a:p>
                  </a:txBody>
                  <a:tcPr/>
                </a:tc>
              </a:tr>
              <a:tr h="474133">
                <a:tc>
                  <a:txBody>
                    <a:bodyPr/>
                    <a:lstStyle/>
                    <a:p>
                      <a:r>
                        <a:rPr lang="en-US" dirty="0" smtClean="0"/>
                        <a:t>Hypernatremia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474133">
                <a:tc>
                  <a:txBody>
                    <a:bodyPr/>
                    <a:lstStyle/>
                    <a:p>
                      <a:r>
                        <a:rPr lang="en-US" dirty="0" smtClean="0"/>
                        <a:t>     150-154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37</a:t>
                      </a:r>
                      <a:endParaRPr lang="en-US" dirty="0"/>
                    </a:p>
                  </a:txBody>
                  <a:tcPr/>
                </a:tc>
              </a:tr>
              <a:tr h="474133">
                <a:tc>
                  <a:txBody>
                    <a:bodyPr/>
                    <a:lstStyle/>
                    <a:p>
                      <a:r>
                        <a:rPr lang="en-US" dirty="0" smtClean="0"/>
                        <a:t>     155-159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70</a:t>
                      </a:r>
                      <a:endParaRPr lang="en-US" dirty="0"/>
                    </a:p>
                  </a:txBody>
                  <a:tcPr/>
                </a:tc>
              </a:tr>
              <a:tr h="474133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≥160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175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31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0401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GREATEST REPORTING OBSTACLES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8517342"/>
              </p:ext>
            </p:extLst>
          </p:nvPr>
        </p:nvGraphicFramePr>
        <p:xfrm>
          <a:off x="76200" y="1676400"/>
          <a:ext cx="8991600" cy="44736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89372"/>
                <a:gridCol w="1539103"/>
                <a:gridCol w="1863125"/>
              </a:tblGrid>
              <a:tr h="385461">
                <a:tc>
                  <a:txBody>
                    <a:bodyPr/>
                    <a:lstStyle/>
                    <a:p>
                      <a:r>
                        <a:rPr lang="en-US" dirty="0" smtClean="0"/>
                        <a:t>OBSTACLE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RESPONSES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% OF</a:t>
                      </a:r>
                      <a:r>
                        <a:rPr lang="en-US" baseline="0" dirty="0" smtClean="0"/>
                        <a:t> TOTAL</a:t>
                      </a:r>
                      <a:endParaRPr lang="en-US" dirty="0"/>
                    </a:p>
                  </a:txBody>
                  <a:tcPr/>
                </a:tc>
              </a:tr>
              <a:tr h="408817">
                <a:tc>
                  <a:txBody>
                    <a:bodyPr/>
                    <a:lstStyle/>
                    <a:p>
                      <a:r>
                        <a:rPr lang="en-US" dirty="0" smtClean="0"/>
                        <a:t>Providers</a:t>
                      </a:r>
                      <a:r>
                        <a:rPr lang="en-US" baseline="0" dirty="0" smtClean="0"/>
                        <a:t> Not Returning Calls/Pages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365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74.6</a:t>
                      </a:r>
                      <a:endParaRPr lang="en-US" dirty="0"/>
                    </a:p>
                  </a:txBody>
                  <a:tcPr/>
                </a:tc>
              </a:tr>
              <a:tr h="408817">
                <a:tc>
                  <a:txBody>
                    <a:bodyPr/>
                    <a:lstStyle/>
                    <a:p>
                      <a:r>
                        <a:rPr lang="en-US" dirty="0" smtClean="0"/>
                        <a:t>Getting Person</a:t>
                      </a:r>
                      <a:r>
                        <a:rPr lang="en-US" baseline="0" dirty="0" smtClean="0"/>
                        <a:t> To Accept Result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27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5.5</a:t>
                      </a:r>
                      <a:endParaRPr lang="en-US" dirty="0"/>
                    </a:p>
                  </a:txBody>
                  <a:tcPr/>
                </a:tc>
              </a:tr>
              <a:tr h="408817">
                <a:tc>
                  <a:txBody>
                    <a:bodyPr/>
                    <a:lstStyle/>
                    <a:p>
                      <a:r>
                        <a:rPr lang="en-US" dirty="0" smtClean="0"/>
                        <a:t>Reporting To Covering Physicians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4.9</a:t>
                      </a:r>
                      <a:endParaRPr lang="en-US" dirty="0"/>
                    </a:p>
                  </a:txBody>
                  <a:tcPr/>
                </a:tc>
              </a:tr>
              <a:tr h="408817">
                <a:tc>
                  <a:txBody>
                    <a:bodyPr/>
                    <a:lstStyle/>
                    <a:p>
                      <a:r>
                        <a:rPr lang="en-US" dirty="0" smtClean="0"/>
                        <a:t>Incorrect Provider Contact</a:t>
                      </a:r>
                      <a:r>
                        <a:rPr lang="en-US" baseline="0" dirty="0" smtClean="0"/>
                        <a:t> Information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23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4.7</a:t>
                      </a:r>
                      <a:endParaRPr lang="en-US" dirty="0"/>
                    </a:p>
                  </a:txBody>
                  <a:tcPr/>
                </a:tc>
              </a:tr>
              <a:tr h="408817">
                <a:tc>
                  <a:txBody>
                    <a:bodyPr/>
                    <a:lstStyle/>
                    <a:p>
                      <a:r>
                        <a:rPr lang="en-US" dirty="0" smtClean="0"/>
                        <a:t>Caregiver</a:t>
                      </a:r>
                      <a:r>
                        <a:rPr lang="en-US" baseline="0" dirty="0" smtClean="0"/>
                        <a:t> Unwilling To Read Back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4.3</a:t>
                      </a:r>
                      <a:endParaRPr lang="en-US" dirty="0"/>
                    </a:p>
                  </a:txBody>
                  <a:tcPr/>
                </a:tc>
              </a:tr>
              <a:tr h="408817">
                <a:tc>
                  <a:txBody>
                    <a:bodyPr/>
                    <a:lstStyle/>
                    <a:p>
                      <a:r>
                        <a:rPr lang="en-US" dirty="0" smtClean="0"/>
                        <a:t>Placed On Hold Awaiting Caregiver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3.7</a:t>
                      </a:r>
                      <a:endParaRPr lang="en-US" dirty="0"/>
                    </a:p>
                  </a:txBody>
                  <a:tcPr/>
                </a:tc>
              </a:tr>
              <a:tr h="408817">
                <a:tc>
                  <a:txBody>
                    <a:bodyPr/>
                    <a:lstStyle/>
                    <a:p>
                      <a:r>
                        <a:rPr lang="en-US" dirty="0" smtClean="0"/>
                        <a:t>Too Long A List Of Critical Values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1.0</a:t>
                      </a:r>
                      <a:endParaRPr lang="en-US" dirty="0"/>
                    </a:p>
                  </a:txBody>
                  <a:tcPr/>
                </a:tc>
              </a:tr>
              <a:tr h="408817">
                <a:tc>
                  <a:txBody>
                    <a:bodyPr/>
                    <a:lstStyle/>
                    <a:p>
                      <a:r>
                        <a:rPr lang="en-US" dirty="0" smtClean="0"/>
                        <a:t>Reporting Interrupts Technologist Work Flow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0.8</a:t>
                      </a:r>
                      <a:endParaRPr lang="en-US" dirty="0"/>
                    </a:p>
                  </a:txBody>
                  <a:tcPr/>
                </a:tc>
              </a:tr>
              <a:tr h="408817">
                <a:tc>
                  <a:txBody>
                    <a:bodyPr/>
                    <a:lstStyle/>
                    <a:p>
                      <a:r>
                        <a:rPr lang="en-US" dirty="0" smtClean="0"/>
                        <a:t>Discharged</a:t>
                      </a:r>
                      <a:r>
                        <a:rPr lang="en-US" baseline="0" dirty="0" smtClean="0"/>
                        <a:t> Patients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0.4</a:t>
                      </a:r>
                      <a:endParaRPr lang="en-US" dirty="0"/>
                    </a:p>
                  </a:txBody>
                  <a:tcPr/>
                </a:tc>
              </a:tr>
              <a:tr h="408817">
                <a:tc>
                  <a:txBody>
                    <a:bodyPr/>
                    <a:lstStyle/>
                    <a:p>
                      <a:r>
                        <a:rPr lang="en-US" i="1" dirty="0" smtClean="0"/>
                        <a:t>Total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489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100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09600" y="6477000"/>
            <a:ext cx="5249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Dighe</a:t>
            </a:r>
            <a:r>
              <a:rPr lang="en-US" dirty="0" smtClean="0"/>
              <a:t> et al Arch Pathol Lab Med 2008:132:1666-1671.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3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ABANDONED CRITICAL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1524000"/>
            <a:ext cx="8858250" cy="490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57200" y="6429375"/>
            <a:ext cx="49488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Wagar</a:t>
            </a:r>
            <a:r>
              <a:rPr lang="en-US" dirty="0" smtClean="0"/>
              <a:t> et al Arch Pathol Lab Med 2007:131; 44-49.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548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CRITICAL VALUES AUTOMATED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Used at Some Hospitals</a:t>
            </a:r>
          </a:p>
          <a:p>
            <a:r>
              <a:rPr lang="en-US" dirty="0" smtClean="0"/>
              <a:t>Requires Use of Up To Date </a:t>
            </a:r>
            <a:r>
              <a:rPr lang="en-US" smtClean="0"/>
              <a:t>On-Call Schedules</a:t>
            </a:r>
            <a:endParaRPr lang="en-US" dirty="0" smtClean="0"/>
          </a:p>
          <a:p>
            <a:r>
              <a:rPr lang="en-US" dirty="0" smtClean="0"/>
              <a:t>Eliminated Many Problems</a:t>
            </a:r>
          </a:p>
          <a:p>
            <a:r>
              <a:rPr lang="en-US" dirty="0" smtClean="0"/>
              <a:t>Transfers Results Mobile/Communication   Devices</a:t>
            </a:r>
          </a:p>
          <a:p>
            <a:r>
              <a:rPr lang="en-US" dirty="0" smtClean="0"/>
              <a:t>Acknowledgement Of Receipt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250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aacc.org/publications/cln/2012/december/PublishingImages/critical-result-iphon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26492"/>
            <a:ext cx="3581400" cy="6733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9034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CRITICAL 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“Representing a pathophysiological state at variance with normal as to be life threating unless something is done promptly”</a:t>
            </a:r>
            <a:endParaRPr lang="en-US" dirty="0"/>
          </a:p>
          <a:p>
            <a:r>
              <a:rPr lang="en-US" dirty="0" smtClean="0"/>
              <a:t>Not Convenience Values</a:t>
            </a:r>
          </a:p>
          <a:p>
            <a:r>
              <a:rPr lang="en-US" dirty="0" smtClean="0"/>
              <a:t>Importance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726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CRITICAL VALUES IN CHINA HOSPITAL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73" y="1295400"/>
            <a:ext cx="8866313" cy="48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15289" y="6324600"/>
            <a:ext cx="36211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Yang et al. </a:t>
            </a:r>
            <a:r>
              <a:rPr lang="en-US" dirty="0" err="1" smtClean="0"/>
              <a:t>PLoS</a:t>
            </a:r>
            <a:r>
              <a:rPr lang="en-US" dirty="0" smtClean="0"/>
              <a:t> ONE 2013:8: e59518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4335" y="1371600"/>
            <a:ext cx="11967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Potassium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38200" y="1591550"/>
            <a:ext cx="3594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Potassium &amp; # Repeat Critical Values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67798" y="1600200"/>
            <a:ext cx="3393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Platelet Count &amp; # Repeat </a:t>
            </a:r>
            <a:r>
              <a:rPr lang="en-US" dirty="0" err="1" smtClean="0">
                <a:solidFill>
                  <a:schemeClr val="bg1"/>
                </a:solidFill>
              </a:rPr>
              <a:t>Criticals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4677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SURGICAL PATHOLOGY CRITICAL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CONTROVERSIAL</a:t>
            </a:r>
          </a:p>
          <a:p>
            <a:pPr lvl="1"/>
            <a:r>
              <a:rPr lang="en-US" dirty="0" smtClean="0"/>
              <a:t>What Are The Critical Results?</a:t>
            </a:r>
          </a:p>
          <a:p>
            <a:pPr lvl="1"/>
            <a:r>
              <a:rPr lang="en-US" dirty="0" smtClean="0"/>
              <a:t>Communication </a:t>
            </a:r>
            <a:r>
              <a:rPr lang="en-US" dirty="0" smtClean="0"/>
              <a:t>Problems?</a:t>
            </a:r>
            <a:endParaRPr lang="en-US" dirty="0" smtClean="0"/>
          </a:p>
          <a:p>
            <a:pPr lvl="1"/>
            <a:r>
              <a:rPr lang="en-US" dirty="0" smtClean="0"/>
              <a:t>Variable Standards Of </a:t>
            </a:r>
            <a:r>
              <a:rPr lang="en-US" dirty="0" smtClean="0"/>
              <a:t>Practice?</a:t>
            </a:r>
            <a:endParaRPr lang="en-US" dirty="0" smtClean="0"/>
          </a:p>
          <a:p>
            <a:pPr lvl="1"/>
            <a:r>
              <a:rPr lang="en-US" dirty="0" smtClean="0"/>
              <a:t> Waste Of Pathologists </a:t>
            </a:r>
            <a:r>
              <a:rPr lang="en-US" dirty="0" smtClean="0"/>
              <a:t>Time?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018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11 PROPOSED SURGICAL PATHOLOGY CRITICAL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190999"/>
          </a:xfrm>
        </p:spPr>
        <p:txBody>
          <a:bodyPr>
            <a:normAutofit fontScale="77500" lnSpcReduction="20000"/>
          </a:bodyPr>
          <a:lstStyle/>
          <a:p>
            <a:pPr fontAlgn="t"/>
            <a:r>
              <a:rPr lang="en-US" sz="3100" dirty="0"/>
              <a:t>Bacteria In A Heart Or Bone Marrow Specimen</a:t>
            </a:r>
          </a:p>
          <a:p>
            <a:pPr fontAlgn="t"/>
            <a:r>
              <a:rPr lang="en-US" sz="3100" dirty="0"/>
              <a:t>Select Organisms In Immunocompromised Patients</a:t>
            </a:r>
          </a:p>
          <a:p>
            <a:pPr fontAlgn="t"/>
            <a:r>
              <a:rPr lang="en-US" sz="3100" dirty="0"/>
              <a:t>Fat In An Endometrial </a:t>
            </a:r>
            <a:r>
              <a:rPr lang="en-US" sz="3100" dirty="0" smtClean="0"/>
              <a:t>Curettage</a:t>
            </a:r>
          </a:p>
          <a:p>
            <a:pPr fontAlgn="t"/>
            <a:r>
              <a:rPr lang="en-US" sz="3100" dirty="0" smtClean="0"/>
              <a:t>Transplant Rejection</a:t>
            </a:r>
            <a:endParaRPr lang="en-US" sz="3100" dirty="0"/>
          </a:p>
          <a:p>
            <a:pPr fontAlgn="t"/>
            <a:r>
              <a:rPr lang="en-US" sz="3100" dirty="0" smtClean="0"/>
              <a:t>Crescents </a:t>
            </a:r>
            <a:r>
              <a:rPr lang="en-US" sz="3100" dirty="0"/>
              <a:t>In &lt;50% Of Glomeruli In a Kidney Biopsy </a:t>
            </a:r>
            <a:r>
              <a:rPr lang="en-US" sz="3100" dirty="0" smtClean="0"/>
              <a:t>Specimens</a:t>
            </a:r>
          </a:p>
          <a:p>
            <a:pPr fontAlgn="t"/>
            <a:r>
              <a:rPr lang="en-US" sz="3100" dirty="0"/>
              <a:t>Mesothelial Cells In A Cardiac Biopsy Specimen</a:t>
            </a:r>
          </a:p>
          <a:p>
            <a:pPr fontAlgn="t"/>
            <a:r>
              <a:rPr lang="en-US" sz="3100" dirty="0"/>
              <a:t>Uterine Contents Without Villi Or Trophoblast</a:t>
            </a:r>
          </a:p>
          <a:p>
            <a:pPr fontAlgn="t"/>
            <a:r>
              <a:rPr lang="en-US" sz="3100" dirty="0"/>
              <a:t>Neoplasms Causing Paralysis </a:t>
            </a:r>
          </a:p>
          <a:p>
            <a:pPr fontAlgn="t"/>
            <a:r>
              <a:rPr lang="en-US" sz="3100" dirty="0"/>
              <a:t>Malignancy In Superior Vena Cava Syndrome</a:t>
            </a:r>
          </a:p>
          <a:p>
            <a:pPr fontAlgn="t"/>
            <a:r>
              <a:rPr lang="en-US" sz="3100" dirty="0" smtClean="0"/>
              <a:t>Fat In colonic endoscopic </a:t>
            </a:r>
            <a:r>
              <a:rPr lang="en-US" sz="3100" dirty="0" err="1" smtClean="0"/>
              <a:t>polipectomy</a:t>
            </a:r>
            <a:r>
              <a:rPr lang="en-US" sz="3100" dirty="0" smtClean="0"/>
              <a:t> </a:t>
            </a:r>
            <a:r>
              <a:rPr lang="en-US" sz="3100" dirty="0" smtClean="0"/>
              <a:t>specimen</a:t>
            </a:r>
            <a:endParaRPr lang="en-US" sz="3100" dirty="0"/>
          </a:p>
          <a:p>
            <a:pPr fontAlgn="t"/>
            <a:r>
              <a:rPr lang="en-US" sz="3100" dirty="0"/>
              <a:t>Vasculitis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6477000"/>
            <a:ext cx="4729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Pereira et al.  Am J </a:t>
            </a:r>
            <a:r>
              <a:rPr lang="en-US" dirty="0" err="1"/>
              <a:t>C</a:t>
            </a:r>
            <a:r>
              <a:rPr lang="en-US" dirty="0" err="1" smtClean="0"/>
              <a:t>lin</a:t>
            </a:r>
            <a:r>
              <a:rPr lang="en-US" dirty="0" smtClean="0"/>
              <a:t> </a:t>
            </a:r>
            <a:r>
              <a:rPr lang="en-US" dirty="0"/>
              <a:t>P</a:t>
            </a:r>
            <a:r>
              <a:rPr lang="en-US" dirty="0" smtClean="0"/>
              <a:t>athol 2008;130: 731-35.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779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>
            <a:normAutofit/>
          </a:bodyPr>
          <a:lstStyle/>
          <a:p>
            <a:r>
              <a:rPr lang="en-US" sz="4000" dirty="0"/>
              <a:t>10 PROPOSED CYTOLOGY CRITICAL 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95400"/>
            <a:ext cx="8991600" cy="5410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Bacteria/Fungi in </a:t>
            </a:r>
            <a:r>
              <a:rPr lang="en-US" dirty="0"/>
              <a:t>C</a:t>
            </a:r>
            <a:r>
              <a:rPr lang="en-US" dirty="0" smtClean="0"/>
              <a:t>SF immunocompromised</a:t>
            </a:r>
            <a:endParaRPr lang="en-US" dirty="0"/>
          </a:p>
          <a:p>
            <a:r>
              <a:rPr lang="en-US" dirty="0" smtClean="0"/>
              <a:t>Bacteria/Fungi in CSF</a:t>
            </a:r>
          </a:p>
          <a:p>
            <a:r>
              <a:rPr lang="en-US" dirty="0" smtClean="0"/>
              <a:t>Pneumocystis, fungi, viral </a:t>
            </a:r>
            <a:r>
              <a:rPr lang="en-US" dirty="0" err="1" smtClean="0"/>
              <a:t>cytopathic</a:t>
            </a:r>
            <a:r>
              <a:rPr lang="en-US" dirty="0" smtClean="0"/>
              <a:t> changes in BAL, wash, brush specimen Immunocompromised</a:t>
            </a:r>
          </a:p>
          <a:p>
            <a:r>
              <a:rPr lang="en-US" dirty="0" smtClean="0"/>
              <a:t>Malignancy in critical place</a:t>
            </a:r>
          </a:p>
          <a:p>
            <a:r>
              <a:rPr lang="en-US" dirty="0"/>
              <a:t>Pneumocystis, fungi, viral </a:t>
            </a:r>
            <a:r>
              <a:rPr lang="en-US" dirty="0" err="1"/>
              <a:t>cytopathic</a:t>
            </a:r>
            <a:r>
              <a:rPr lang="en-US" dirty="0"/>
              <a:t> changes in BAL, wash, brush </a:t>
            </a:r>
            <a:r>
              <a:rPr lang="en-US" dirty="0" smtClean="0"/>
              <a:t>specimen</a:t>
            </a:r>
          </a:p>
          <a:p>
            <a:r>
              <a:rPr lang="en-US" dirty="0" smtClean="0"/>
              <a:t>Acid Fast bacilli in any specimen</a:t>
            </a:r>
          </a:p>
          <a:p>
            <a:r>
              <a:rPr lang="en-US" dirty="0" smtClean="0"/>
              <a:t>FNA-Disagreement immediate &amp; final diagnosis</a:t>
            </a:r>
          </a:p>
          <a:p>
            <a:r>
              <a:rPr lang="en-US" dirty="0" smtClean="0"/>
              <a:t>Fungi in FNA immunocompromised</a:t>
            </a:r>
          </a:p>
          <a:p>
            <a:r>
              <a:rPr lang="en-US" dirty="0" smtClean="0"/>
              <a:t>Completely unexpected malignancy</a:t>
            </a:r>
          </a:p>
          <a:p>
            <a:r>
              <a:rPr lang="en-US" dirty="0" smtClean="0"/>
              <a:t>Acid Fast bacilli any specimen immunocompromised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96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RADIOLOGY CRITICAL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Agreement On What Constitutes Critical Value</a:t>
            </a:r>
          </a:p>
          <a:p>
            <a:r>
              <a:rPr lang="en-US" dirty="0" smtClean="0"/>
              <a:t>Joint Commission Requirements Same As Path</a:t>
            </a:r>
          </a:p>
          <a:p>
            <a:r>
              <a:rPr lang="en-US" dirty="0" smtClean="0"/>
              <a:t>Research On Automatically Extracting </a:t>
            </a:r>
            <a:r>
              <a:rPr lang="en-US" dirty="0" smtClean="0"/>
              <a:t>Critical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Values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9192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SHOULD CRITCAL VALUES BE REPEATED?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1"/>
            <a:ext cx="4038600" cy="5029199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962400"/>
            <a:ext cx="4474029" cy="2707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371600"/>
            <a:ext cx="4495800" cy="2460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629" y="1371599"/>
            <a:ext cx="4495800" cy="2460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 flipH="1">
            <a:off x="4724400" y="6324600"/>
            <a:ext cx="4114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Lehman et al. In Press Arch Pathol Lab Med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6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Definition </a:t>
            </a:r>
            <a:r>
              <a:rPr lang="en-US" dirty="0"/>
              <a:t>Of Critical Values</a:t>
            </a:r>
          </a:p>
          <a:p>
            <a:r>
              <a:rPr lang="en-US" dirty="0"/>
              <a:t>Critical Values Practice Patterns</a:t>
            </a:r>
          </a:p>
          <a:p>
            <a:r>
              <a:rPr lang="en-US" dirty="0"/>
              <a:t>Characteristics Of Critical Values</a:t>
            </a:r>
          </a:p>
          <a:p>
            <a:r>
              <a:rPr lang="en-US" dirty="0"/>
              <a:t>Development Of Critical Values</a:t>
            </a:r>
          </a:p>
          <a:p>
            <a:r>
              <a:rPr lang="en-US" dirty="0" smtClean="0"/>
              <a:t>Problems Of Handling Critical Values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498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CRITICAL VALUES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3021722"/>
              </p:ext>
            </p:extLst>
          </p:nvPr>
        </p:nvGraphicFramePr>
        <p:xfrm>
          <a:off x="0" y="1981200"/>
          <a:ext cx="8991599" cy="30480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/>
                <a:gridCol w="1279878"/>
                <a:gridCol w="1082322"/>
                <a:gridCol w="1082322"/>
                <a:gridCol w="1248833"/>
                <a:gridCol w="999067"/>
                <a:gridCol w="1165577"/>
              </a:tblGrid>
              <a:tr h="680936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ANALYTE</a:t>
                      </a:r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 smtClean="0"/>
                        <a:t>LOW</a:t>
                      </a:r>
                      <a:r>
                        <a:rPr lang="en-US" baseline="0" dirty="0" smtClean="0"/>
                        <a:t> CRITICAL VALUE PERCENTILE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 smtClean="0"/>
                        <a:t>HIGH CRITICAL</a:t>
                      </a:r>
                      <a:r>
                        <a:rPr lang="en-US" baseline="0" dirty="0" smtClean="0"/>
                        <a:t> VALUE PERCENTILE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451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10TH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50TH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90TH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10TH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50TH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90TH</a:t>
                      </a:r>
                      <a:endParaRPr lang="en-US" dirty="0"/>
                    </a:p>
                  </a:txBody>
                  <a:tcPr/>
                </a:tc>
              </a:tr>
              <a:tr h="394511">
                <a:tc>
                  <a:txBody>
                    <a:bodyPr/>
                    <a:lstStyle/>
                    <a:p>
                      <a:r>
                        <a:rPr lang="en-US" dirty="0" smtClean="0"/>
                        <a:t>Calcium (mg/dL)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6.0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7.0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12.0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13.0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14.0</a:t>
                      </a:r>
                      <a:endParaRPr lang="en-US" dirty="0"/>
                    </a:p>
                  </a:txBody>
                  <a:tcPr/>
                </a:tc>
              </a:tr>
              <a:tr h="394511">
                <a:tc>
                  <a:txBody>
                    <a:bodyPr/>
                    <a:lstStyle/>
                    <a:p>
                      <a:r>
                        <a:rPr lang="en-US" dirty="0" smtClean="0"/>
                        <a:t>Sodium (</a:t>
                      </a:r>
                      <a:r>
                        <a:rPr lang="en-US" dirty="0" err="1" smtClean="0"/>
                        <a:t>mmol</a:t>
                      </a:r>
                      <a:r>
                        <a:rPr lang="en-US" dirty="0" smtClean="0"/>
                        <a:t>/L)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110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120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125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150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160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170</a:t>
                      </a:r>
                      <a:endParaRPr lang="en-US" dirty="0"/>
                    </a:p>
                  </a:txBody>
                  <a:tcPr/>
                </a:tc>
              </a:tr>
              <a:tr h="394511">
                <a:tc>
                  <a:txBody>
                    <a:bodyPr/>
                    <a:lstStyle/>
                    <a:p>
                      <a:r>
                        <a:rPr lang="en-US" dirty="0" smtClean="0"/>
                        <a:t>Potassium (</a:t>
                      </a:r>
                      <a:r>
                        <a:rPr lang="en-US" dirty="0" err="1" smtClean="0"/>
                        <a:t>mmol</a:t>
                      </a:r>
                      <a:r>
                        <a:rPr lang="en-US" dirty="0" smtClean="0"/>
                        <a:t>/L)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2.5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2.8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3.0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6.0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6.2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6.5</a:t>
                      </a:r>
                      <a:endParaRPr lang="en-US" dirty="0"/>
                    </a:p>
                  </a:txBody>
                  <a:tcPr/>
                </a:tc>
              </a:tr>
              <a:tr h="394511">
                <a:tc>
                  <a:txBody>
                    <a:bodyPr/>
                    <a:lstStyle/>
                    <a:p>
                      <a:r>
                        <a:rPr lang="en-US" dirty="0" smtClean="0"/>
                        <a:t>Glucose</a:t>
                      </a:r>
                      <a:r>
                        <a:rPr lang="en-US" baseline="0" dirty="0" smtClean="0"/>
                        <a:t> (mg/dL)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300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450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700</a:t>
                      </a:r>
                      <a:endParaRPr lang="en-US" dirty="0"/>
                    </a:p>
                  </a:txBody>
                  <a:tcPr/>
                </a:tc>
              </a:tr>
              <a:tr h="394511">
                <a:tc>
                  <a:txBody>
                    <a:bodyPr/>
                    <a:lstStyle/>
                    <a:p>
                      <a:r>
                        <a:rPr lang="en-US" dirty="0" smtClean="0"/>
                        <a:t>Hematocrit (%)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20.0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25.0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55.0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60.0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65.0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5638800"/>
            <a:ext cx="53552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Howanitz et al. Arch Pathol Lab Med 2002:126:663-666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27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Reporting Microbiology </a:t>
            </a:r>
            <a:r>
              <a:rPr lang="en-US" dirty="0" err="1" smtClean="0"/>
              <a:t>Criticals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8404905"/>
              </p:ext>
            </p:extLst>
          </p:nvPr>
        </p:nvGraphicFramePr>
        <p:xfrm>
          <a:off x="30480" y="1524000"/>
          <a:ext cx="9113520" cy="38502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98827"/>
                <a:gridCol w="2414693"/>
              </a:tblGrid>
              <a:tr h="477327">
                <a:tc>
                  <a:txBody>
                    <a:bodyPr/>
                    <a:lstStyle/>
                    <a:p>
                      <a:r>
                        <a:rPr lang="en-US" dirty="0" smtClean="0"/>
                        <a:t> MICRIBIOLOGY</a:t>
                      </a:r>
                      <a:r>
                        <a:rPr lang="en-US" baseline="0" dirty="0" smtClean="0"/>
                        <a:t> RESULT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%</a:t>
                      </a:r>
                      <a:r>
                        <a:rPr lang="en-US" baseline="0" dirty="0" smtClean="0"/>
                        <a:t> Participants</a:t>
                      </a:r>
                      <a:endParaRPr lang="en-US" dirty="0"/>
                    </a:p>
                  </a:txBody>
                  <a:tcPr/>
                </a:tc>
              </a:tr>
              <a:tr h="477327">
                <a:tc>
                  <a:txBody>
                    <a:bodyPr/>
                    <a:lstStyle/>
                    <a:p>
                      <a:r>
                        <a:rPr lang="en-US" dirty="0" smtClean="0"/>
                        <a:t>Positive</a:t>
                      </a:r>
                      <a:r>
                        <a:rPr lang="en-US" baseline="0" dirty="0" smtClean="0"/>
                        <a:t> Blood Culture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95.0</a:t>
                      </a:r>
                      <a:endParaRPr lang="en-US" dirty="0"/>
                    </a:p>
                  </a:txBody>
                  <a:tcPr/>
                </a:tc>
              </a:tr>
              <a:tr h="477327">
                <a:tc>
                  <a:txBody>
                    <a:bodyPr/>
                    <a:lstStyle/>
                    <a:p>
                      <a:r>
                        <a:rPr lang="en-US" dirty="0" smtClean="0"/>
                        <a:t>Positive CSF Cultures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91.2</a:t>
                      </a:r>
                      <a:endParaRPr lang="en-US" dirty="0"/>
                    </a:p>
                  </a:txBody>
                  <a:tcPr/>
                </a:tc>
              </a:tr>
              <a:tr h="477327">
                <a:tc>
                  <a:txBody>
                    <a:bodyPr/>
                    <a:lstStyle/>
                    <a:p>
                      <a:r>
                        <a:rPr lang="en-US" dirty="0" smtClean="0"/>
                        <a:t>Positive AFB Smear Or Culture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71.9</a:t>
                      </a:r>
                      <a:endParaRPr lang="en-US" dirty="0"/>
                    </a:p>
                  </a:txBody>
                  <a:tcPr/>
                </a:tc>
              </a:tr>
              <a:tr h="477327">
                <a:tc>
                  <a:txBody>
                    <a:bodyPr/>
                    <a:lstStyle/>
                    <a:p>
                      <a:r>
                        <a:rPr lang="en-US" dirty="0" smtClean="0"/>
                        <a:t>Positive Gram Stain Sterile Body Fluid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66.8</a:t>
                      </a:r>
                      <a:endParaRPr lang="en-US" dirty="0"/>
                    </a:p>
                  </a:txBody>
                  <a:tcPr/>
                </a:tc>
              </a:tr>
              <a:tr h="508965">
                <a:tc>
                  <a:txBody>
                    <a:bodyPr/>
                    <a:lstStyle/>
                    <a:p>
                      <a:r>
                        <a:rPr lang="en-US" dirty="0" smtClean="0"/>
                        <a:t>Initial Stool Isolate,</a:t>
                      </a:r>
                      <a:r>
                        <a:rPr lang="en-US" baseline="0" dirty="0" smtClean="0"/>
                        <a:t> Salmonella, </a:t>
                      </a:r>
                      <a:r>
                        <a:rPr lang="en-US" baseline="0" dirty="0" err="1" smtClean="0"/>
                        <a:t>Shigella</a:t>
                      </a:r>
                      <a:r>
                        <a:rPr lang="en-US" baseline="0" dirty="0" smtClean="0"/>
                        <a:t>, Yersinia, Campylobacter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59.7</a:t>
                      </a:r>
                      <a:endParaRPr lang="en-US" dirty="0"/>
                    </a:p>
                  </a:txBody>
                  <a:tcPr/>
                </a:tc>
              </a:tr>
              <a:tr h="477327">
                <a:tc>
                  <a:txBody>
                    <a:bodyPr/>
                    <a:lstStyle/>
                    <a:p>
                      <a:r>
                        <a:rPr lang="en-US" dirty="0" smtClean="0"/>
                        <a:t>Positive Latex Agglutination &amp;/Or Antigen Detection Test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25.7</a:t>
                      </a:r>
                      <a:endParaRPr lang="en-US" dirty="0"/>
                    </a:p>
                  </a:txBody>
                  <a:tcPr/>
                </a:tc>
              </a:tr>
              <a:tr h="477327">
                <a:tc>
                  <a:txBody>
                    <a:bodyPr/>
                    <a:lstStyle/>
                    <a:p>
                      <a:r>
                        <a:rPr lang="en-US" dirty="0" smtClean="0"/>
                        <a:t>Other Microbiology Critical Values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44.8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27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DRUG REPORTING PRACTICES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0325959"/>
              </p:ext>
            </p:extLst>
          </p:nvPr>
        </p:nvGraphicFramePr>
        <p:xfrm>
          <a:off x="152400" y="1828800"/>
          <a:ext cx="8839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40185"/>
                <a:gridCol w="2999015"/>
              </a:tblGrid>
              <a:tr h="389467">
                <a:tc>
                  <a:txBody>
                    <a:bodyPr/>
                    <a:lstStyle/>
                    <a:p>
                      <a:r>
                        <a:rPr lang="en-US" dirty="0" smtClean="0"/>
                        <a:t>DRUG</a:t>
                      </a:r>
                      <a:r>
                        <a:rPr lang="en-US" baseline="0" dirty="0" smtClean="0"/>
                        <a:t> RESULTS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PARTICIPANTS %</a:t>
                      </a:r>
                      <a:endParaRPr lang="en-US" dirty="0"/>
                    </a:p>
                  </a:txBody>
                  <a:tcPr/>
                </a:tc>
              </a:tr>
              <a:tr h="389467">
                <a:tc>
                  <a:txBody>
                    <a:bodyPr/>
                    <a:lstStyle/>
                    <a:p>
                      <a:r>
                        <a:rPr lang="en-US" dirty="0" smtClean="0"/>
                        <a:t>Drugs</a:t>
                      </a:r>
                      <a:r>
                        <a:rPr lang="en-US" baseline="0" dirty="0" smtClean="0"/>
                        <a:t> of Abuse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</a:t>
                      </a:r>
                      <a:endParaRPr lang="en-US" dirty="0"/>
                    </a:p>
                  </a:txBody>
                  <a:tcPr/>
                </a:tc>
              </a:tr>
              <a:tr h="389467">
                <a:tc>
                  <a:txBody>
                    <a:bodyPr/>
                    <a:lstStyle/>
                    <a:p>
                      <a:r>
                        <a:rPr lang="en-US" dirty="0" smtClean="0"/>
                        <a:t>    Reported All Positives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25.2</a:t>
                      </a:r>
                      <a:endParaRPr lang="en-US" dirty="0"/>
                    </a:p>
                  </a:txBody>
                  <a:tcPr/>
                </a:tc>
              </a:tr>
              <a:tr h="389467">
                <a:tc>
                  <a:txBody>
                    <a:bodyPr/>
                    <a:lstStyle/>
                    <a:p>
                      <a:r>
                        <a:rPr lang="en-US" dirty="0" smtClean="0"/>
                        <a:t>    Do</a:t>
                      </a:r>
                      <a:r>
                        <a:rPr lang="en-US" baseline="0" dirty="0" smtClean="0"/>
                        <a:t> Not Report All Positives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 52.8</a:t>
                      </a:r>
                      <a:endParaRPr lang="en-US" dirty="0"/>
                    </a:p>
                  </a:txBody>
                  <a:tcPr/>
                </a:tc>
              </a:tr>
              <a:tr h="389467">
                <a:tc>
                  <a:txBody>
                    <a:bodyPr/>
                    <a:lstStyle/>
                    <a:p>
                      <a:r>
                        <a:rPr lang="en-US" dirty="0" smtClean="0"/>
                        <a:t>    Not</a:t>
                      </a:r>
                      <a:r>
                        <a:rPr lang="en-US" baseline="0" dirty="0" smtClean="0"/>
                        <a:t> Applicable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 22.0</a:t>
                      </a:r>
                      <a:endParaRPr lang="en-US" dirty="0"/>
                    </a:p>
                  </a:txBody>
                  <a:tcPr/>
                </a:tc>
              </a:tr>
              <a:tr h="389467">
                <a:tc>
                  <a:txBody>
                    <a:bodyPr/>
                    <a:lstStyle/>
                    <a:p>
                      <a:r>
                        <a:rPr lang="en-US" dirty="0" smtClean="0"/>
                        <a:t>Therapeutic Drugs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89467">
                <a:tc>
                  <a:txBody>
                    <a:bodyPr/>
                    <a:lstStyle/>
                    <a:p>
                      <a:r>
                        <a:rPr lang="en-US" dirty="0" smtClean="0"/>
                        <a:t>    Reported All Toxic Values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 96.3</a:t>
                      </a:r>
                      <a:endParaRPr lang="en-US" dirty="0"/>
                    </a:p>
                  </a:txBody>
                  <a:tcPr/>
                </a:tc>
              </a:tr>
              <a:tr h="389467">
                <a:tc>
                  <a:txBody>
                    <a:bodyPr/>
                    <a:lstStyle/>
                    <a:p>
                      <a:r>
                        <a:rPr lang="en-US" dirty="0" smtClean="0"/>
                        <a:t> </a:t>
                      </a:r>
                      <a:r>
                        <a:rPr lang="en-US" baseline="0" dirty="0" smtClean="0"/>
                        <a:t>   Do Not Report All Toxic Values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  2.9</a:t>
                      </a:r>
                      <a:endParaRPr lang="en-US" dirty="0"/>
                    </a:p>
                  </a:txBody>
                  <a:tcPr/>
                </a:tc>
              </a:tr>
              <a:tr h="541864">
                <a:tc>
                  <a:txBody>
                    <a:bodyPr/>
                    <a:lstStyle/>
                    <a:p>
                      <a:r>
                        <a:rPr lang="en-US" dirty="0" smtClean="0"/>
                        <a:t>    Not</a:t>
                      </a:r>
                      <a:r>
                        <a:rPr lang="en-US" baseline="0" dirty="0" smtClean="0"/>
                        <a:t> Applicable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  0.8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7204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 </a:t>
            </a:r>
            <a:r>
              <a:rPr lang="en-US" dirty="0" smtClean="0"/>
              <a:t>TIME TO COMPLETE CALL (N=599)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7362838"/>
              </p:ext>
            </p:extLst>
          </p:nvPr>
        </p:nvGraphicFramePr>
        <p:xfrm>
          <a:off x="0" y="1600200"/>
          <a:ext cx="9144000" cy="37338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41486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 smtClean="0"/>
                        <a:t>            MEAN TIME TO COMPLETE CALL (Min) 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1486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 smtClean="0"/>
                        <a:t>                                      INPATIENTS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OUTPATIENTS</a:t>
                      </a:r>
                      <a:endParaRPr lang="en-US" dirty="0"/>
                    </a:p>
                  </a:txBody>
                  <a:tcPr/>
                </a:tc>
              </a:tr>
              <a:tr h="414867">
                <a:tc>
                  <a:txBody>
                    <a:bodyPr/>
                    <a:lstStyle/>
                    <a:p>
                      <a:r>
                        <a:rPr lang="en-US" dirty="0" smtClean="0"/>
                        <a:t># Beds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Night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Evening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All</a:t>
                      </a:r>
                      <a:r>
                        <a:rPr lang="en-US" baseline="0" dirty="0" smtClean="0"/>
                        <a:t> Shifts</a:t>
                      </a:r>
                      <a:endParaRPr lang="en-US" dirty="0"/>
                    </a:p>
                  </a:txBody>
                  <a:tcPr/>
                </a:tc>
              </a:tr>
              <a:tr h="414867">
                <a:tc>
                  <a:txBody>
                    <a:bodyPr/>
                    <a:lstStyle/>
                    <a:p>
                      <a:r>
                        <a:rPr lang="en-US" dirty="0" smtClean="0"/>
                        <a:t>1-150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7.0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10.1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13.2</a:t>
                      </a:r>
                      <a:endParaRPr lang="en-US" dirty="0"/>
                    </a:p>
                  </a:txBody>
                  <a:tcPr/>
                </a:tc>
              </a:tr>
              <a:tr h="414867">
                <a:tc>
                  <a:txBody>
                    <a:bodyPr/>
                    <a:lstStyle/>
                    <a:p>
                      <a:r>
                        <a:rPr lang="en-US" dirty="0" smtClean="0"/>
                        <a:t>151-300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5.7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5.8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11.4</a:t>
                      </a:r>
                      <a:endParaRPr lang="en-US" dirty="0"/>
                    </a:p>
                  </a:txBody>
                  <a:tcPr/>
                </a:tc>
              </a:tr>
              <a:tr h="414867">
                <a:tc>
                  <a:txBody>
                    <a:bodyPr/>
                    <a:lstStyle/>
                    <a:p>
                      <a:r>
                        <a:rPr lang="en-US" dirty="0" smtClean="0"/>
                        <a:t>301-450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5.4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6.0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21.2</a:t>
                      </a:r>
                      <a:endParaRPr lang="en-US" dirty="0"/>
                    </a:p>
                  </a:txBody>
                  <a:tcPr/>
                </a:tc>
              </a:tr>
              <a:tr h="414867">
                <a:tc>
                  <a:txBody>
                    <a:bodyPr/>
                    <a:lstStyle/>
                    <a:p>
                      <a:r>
                        <a:rPr lang="en-US" dirty="0" smtClean="0"/>
                        <a:t>451-600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2.9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3.4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9.5</a:t>
                      </a:r>
                      <a:endParaRPr lang="en-US" dirty="0"/>
                    </a:p>
                  </a:txBody>
                  <a:tcPr/>
                </a:tc>
              </a:tr>
              <a:tr h="414867">
                <a:tc>
                  <a:txBody>
                    <a:bodyPr/>
                    <a:lstStyle/>
                    <a:p>
                      <a:r>
                        <a:rPr lang="en-US" dirty="0" smtClean="0"/>
                        <a:t>&gt;600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3.1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4.7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9.3</a:t>
                      </a:r>
                      <a:endParaRPr lang="en-US" dirty="0"/>
                    </a:p>
                  </a:txBody>
                  <a:tcPr/>
                </a:tc>
              </a:tr>
              <a:tr h="414867"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5.3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6.5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13.7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3047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 </a:t>
            </a:r>
            <a:r>
              <a:rPr lang="en-US" dirty="0" smtClean="0"/>
              <a:t>TIME TO ABANDON CALL (N=133)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6081490"/>
              </p:ext>
            </p:extLst>
          </p:nvPr>
        </p:nvGraphicFramePr>
        <p:xfrm>
          <a:off x="0" y="1752600"/>
          <a:ext cx="89916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8320"/>
                <a:gridCol w="1798320"/>
                <a:gridCol w="1798320"/>
                <a:gridCol w="1798320"/>
                <a:gridCol w="1798320"/>
              </a:tblGrid>
              <a:tr h="4064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 smtClean="0"/>
                        <a:t>               MEAN TIME TO ABANDON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CALL (Min) 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64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 smtClean="0"/>
                        <a:t>                                     INPATIENTS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OUTPATIENTS</a:t>
                      </a:r>
                      <a:endParaRPr lang="en-US" dirty="0"/>
                    </a:p>
                  </a:txBody>
                  <a:tcPr/>
                </a:tc>
              </a:tr>
              <a:tr h="406400">
                <a:tc>
                  <a:txBody>
                    <a:bodyPr/>
                    <a:lstStyle/>
                    <a:p>
                      <a:r>
                        <a:rPr lang="en-US" dirty="0" smtClean="0"/>
                        <a:t># Beds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Night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Evening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All</a:t>
                      </a:r>
                      <a:r>
                        <a:rPr lang="en-US" baseline="0" dirty="0" smtClean="0"/>
                        <a:t> Shifts</a:t>
                      </a:r>
                      <a:endParaRPr lang="en-US" dirty="0"/>
                    </a:p>
                  </a:txBody>
                  <a:tcPr/>
                </a:tc>
              </a:tr>
              <a:tr h="406400">
                <a:tc>
                  <a:txBody>
                    <a:bodyPr/>
                    <a:lstStyle/>
                    <a:p>
                      <a:r>
                        <a:rPr lang="en-US" dirty="0" smtClean="0"/>
                        <a:t>1-150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46.6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54.8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23.4</a:t>
                      </a:r>
                      <a:endParaRPr lang="en-US" dirty="0"/>
                    </a:p>
                  </a:txBody>
                  <a:tcPr/>
                </a:tc>
              </a:tr>
              <a:tr h="406400">
                <a:tc>
                  <a:txBody>
                    <a:bodyPr/>
                    <a:lstStyle/>
                    <a:p>
                      <a:r>
                        <a:rPr lang="en-US" dirty="0" smtClean="0"/>
                        <a:t>151-300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27.2</a:t>
                      </a:r>
                      <a:endParaRPr lang="en-US" dirty="0"/>
                    </a:p>
                  </a:txBody>
                  <a:tcPr/>
                </a:tc>
              </a:tr>
              <a:tr h="406400">
                <a:tc>
                  <a:txBody>
                    <a:bodyPr/>
                    <a:lstStyle/>
                    <a:p>
                      <a:r>
                        <a:rPr lang="en-US" dirty="0" smtClean="0"/>
                        <a:t>301-450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36.4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108.6</a:t>
                      </a:r>
                      <a:endParaRPr lang="en-US" dirty="0"/>
                    </a:p>
                  </a:txBody>
                  <a:tcPr/>
                </a:tc>
              </a:tr>
              <a:tr h="406400">
                <a:tc>
                  <a:txBody>
                    <a:bodyPr/>
                    <a:lstStyle/>
                    <a:p>
                      <a:r>
                        <a:rPr lang="en-US" dirty="0" smtClean="0"/>
                        <a:t>451-600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28.3</a:t>
                      </a:r>
                      <a:endParaRPr lang="en-US" dirty="0"/>
                    </a:p>
                  </a:txBody>
                  <a:tcPr/>
                </a:tc>
              </a:tr>
              <a:tr h="406400">
                <a:tc>
                  <a:txBody>
                    <a:bodyPr/>
                    <a:lstStyle/>
                    <a:p>
                      <a:r>
                        <a:rPr lang="en-US" dirty="0" smtClean="0"/>
                        <a:t>&gt;600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34.2</a:t>
                      </a:r>
                      <a:endParaRPr lang="en-US" dirty="0"/>
                    </a:p>
                  </a:txBody>
                  <a:tcPr/>
                </a:tc>
              </a:tr>
              <a:tr h="406400"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23.9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46.3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15526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PERSONNEL INVOLVED IN CRITICAL VALUES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4994947"/>
              </p:ext>
            </p:extLst>
          </p:nvPr>
        </p:nvGraphicFramePr>
        <p:xfrm>
          <a:off x="0" y="1752600"/>
          <a:ext cx="9144000" cy="48768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2963333"/>
                <a:gridCol w="3132667"/>
              </a:tblGrid>
              <a:tr h="37544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INPATIENTS</a:t>
                      </a:r>
                      <a:r>
                        <a:rPr lang="en-US" baseline="0" dirty="0" smtClean="0"/>
                        <a:t> (% OF TOTAL)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OUTPATIENTS</a:t>
                      </a:r>
                      <a:r>
                        <a:rPr lang="en-US" baseline="0" dirty="0" smtClean="0"/>
                        <a:t> (% OF TOTAL)</a:t>
                      </a:r>
                      <a:endParaRPr lang="en-US" dirty="0"/>
                    </a:p>
                  </a:txBody>
                  <a:tcPr/>
                </a:tc>
              </a:tr>
              <a:tr h="375444">
                <a:tc>
                  <a:txBody>
                    <a:bodyPr/>
                    <a:lstStyle/>
                    <a:p>
                      <a:r>
                        <a:rPr lang="en-US" dirty="0" smtClean="0"/>
                        <a:t>REPORTING</a:t>
                      </a:r>
                      <a:r>
                        <a:rPr lang="en-US" baseline="0" dirty="0" smtClean="0"/>
                        <a:t> PERSONNEL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5444">
                <a:tc>
                  <a:txBody>
                    <a:bodyPr/>
                    <a:lstStyle/>
                    <a:p>
                      <a:r>
                        <a:rPr lang="en-US" dirty="0" smtClean="0"/>
                        <a:t>  Person</a:t>
                      </a:r>
                      <a:r>
                        <a:rPr lang="en-US" baseline="0" dirty="0" smtClean="0"/>
                        <a:t> Performed Test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91.0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77.3</a:t>
                      </a:r>
                      <a:endParaRPr lang="en-US" dirty="0"/>
                    </a:p>
                  </a:txBody>
                  <a:tcPr/>
                </a:tc>
              </a:tr>
              <a:tr h="375444">
                <a:tc>
                  <a:txBody>
                    <a:bodyPr/>
                    <a:lstStyle/>
                    <a:p>
                      <a:r>
                        <a:rPr lang="en-US" dirty="0" smtClean="0"/>
                        <a:t>  Section Supervisor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  2.6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3.9</a:t>
                      </a:r>
                      <a:endParaRPr lang="en-US" dirty="0"/>
                    </a:p>
                  </a:txBody>
                  <a:tcPr/>
                </a:tc>
              </a:tr>
              <a:tr h="375444">
                <a:tc>
                  <a:txBody>
                    <a:bodyPr/>
                    <a:lstStyle/>
                    <a:p>
                      <a:r>
                        <a:rPr lang="en-US" dirty="0" smtClean="0"/>
                        <a:t>  Laboratory Clerk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  5.6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17.2</a:t>
                      </a:r>
                      <a:endParaRPr lang="en-US" dirty="0"/>
                    </a:p>
                  </a:txBody>
                  <a:tcPr/>
                </a:tc>
              </a:tr>
              <a:tr h="375444">
                <a:tc>
                  <a:txBody>
                    <a:bodyPr/>
                    <a:lstStyle/>
                    <a:p>
                      <a:r>
                        <a:rPr lang="en-US" dirty="0" smtClean="0"/>
                        <a:t>  Other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  0.8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 1.6</a:t>
                      </a:r>
                      <a:endParaRPr lang="en-US" dirty="0"/>
                    </a:p>
                  </a:txBody>
                  <a:tcPr/>
                </a:tc>
              </a:tr>
              <a:tr h="375444">
                <a:tc>
                  <a:txBody>
                    <a:bodyPr/>
                    <a:lstStyle/>
                    <a:p>
                      <a:r>
                        <a:rPr lang="en-US" dirty="0" smtClean="0"/>
                        <a:t>RECEIVING</a:t>
                      </a:r>
                      <a:r>
                        <a:rPr lang="en-US" baseline="0" dirty="0" smtClean="0"/>
                        <a:t> PERSONNEL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5444">
                <a:tc>
                  <a:txBody>
                    <a:bodyPr/>
                    <a:lstStyle/>
                    <a:p>
                      <a:r>
                        <a:rPr lang="en-US" dirty="0" smtClean="0"/>
                        <a:t>  Registered Nurse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37.8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21.2</a:t>
                      </a:r>
                      <a:endParaRPr lang="en-US" dirty="0"/>
                    </a:p>
                  </a:txBody>
                  <a:tcPr/>
                </a:tc>
              </a:tr>
              <a:tr h="375444">
                <a:tc>
                  <a:txBody>
                    <a:bodyPr/>
                    <a:lstStyle/>
                    <a:p>
                      <a:r>
                        <a:rPr lang="en-US" dirty="0" smtClean="0"/>
                        <a:t>  Any Staff Nurse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18.1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13.3</a:t>
                      </a:r>
                      <a:endParaRPr lang="en-US" dirty="0"/>
                    </a:p>
                  </a:txBody>
                  <a:tcPr/>
                </a:tc>
              </a:tr>
              <a:tr h="375444">
                <a:tc>
                  <a:txBody>
                    <a:bodyPr/>
                    <a:lstStyle/>
                    <a:p>
                      <a:r>
                        <a:rPr lang="en-US" dirty="0" smtClean="0"/>
                        <a:t>  Unit Clerk/Office Staff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12.5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42.1</a:t>
                      </a:r>
                      <a:endParaRPr lang="en-US" dirty="0"/>
                    </a:p>
                  </a:txBody>
                  <a:tcPr/>
                </a:tc>
              </a:tr>
              <a:tr h="375444">
                <a:tc>
                  <a:txBody>
                    <a:bodyPr/>
                    <a:lstStyle/>
                    <a:p>
                      <a:r>
                        <a:rPr lang="en-US" dirty="0" smtClean="0"/>
                        <a:t>  Medical Student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  0.2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 0.1</a:t>
                      </a:r>
                      <a:endParaRPr lang="en-US" dirty="0"/>
                    </a:p>
                  </a:txBody>
                  <a:tcPr/>
                </a:tc>
              </a:tr>
              <a:tr h="375444">
                <a:tc>
                  <a:txBody>
                    <a:bodyPr/>
                    <a:lstStyle/>
                    <a:p>
                      <a:r>
                        <a:rPr lang="en-US" dirty="0" smtClean="0"/>
                        <a:t>  Physician On Call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  3.6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 6.7</a:t>
                      </a:r>
                      <a:endParaRPr lang="en-US" dirty="0"/>
                    </a:p>
                  </a:txBody>
                  <a:tcPr/>
                </a:tc>
              </a:tr>
              <a:tr h="371477">
                <a:tc>
                  <a:txBody>
                    <a:bodyPr/>
                    <a:lstStyle/>
                    <a:p>
                      <a:r>
                        <a:rPr lang="en-US" dirty="0" smtClean="0"/>
                        <a:t>  Physician</a:t>
                      </a:r>
                      <a:r>
                        <a:rPr lang="en-US" baseline="0" dirty="0" smtClean="0"/>
                        <a:t> Ordering Test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  8.6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16.7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4726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12096</TotalTime>
  <Words>2214</Words>
  <Application>Microsoft Office PowerPoint</Application>
  <PresentationFormat>On-screen Show (4:3)</PresentationFormat>
  <Paragraphs>618</Paragraphs>
  <Slides>36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CRITICAL VALUES ARE CRITICAL TO THE LABORATORY </vt:lpstr>
      <vt:lpstr>INTRODUCTION</vt:lpstr>
      <vt:lpstr>DEFINITION CRITICAL  VALUES</vt:lpstr>
      <vt:lpstr>EXAMPLES OF CRITICAL VALUES</vt:lpstr>
      <vt:lpstr>Reporting Microbiology Criticals</vt:lpstr>
      <vt:lpstr>DRUG REPORTING PRACTICES </vt:lpstr>
      <vt:lpstr> TIME TO COMPLETE CALL (N=599)</vt:lpstr>
      <vt:lpstr> TIME TO ABANDON CALL (N=133)</vt:lpstr>
      <vt:lpstr>PERSONNEL INVOLVED IN CRITICAL VALUES</vt:lpstr>
      <vt:lpstr>REPEAT CRITICAL VALUES</vt:lpstr>
      <vt:lpstr>PERCEPTION CRITICAL VALUE NOTIFICATION</vt:lpstr>
      <vt:lpstr>PERCEPTION CRITICAL VALUE POLICY</vt:lpstr>
      <vt:lpstr>SOURCE CRITICAL VALUE POLICY</vt:lpstr>
      <vt:lpstr>CAP CHECKLIST CRITICAL RESULT NOTIFICATION 2013</vt:lpstr>
      <vt:lpstr>CAP CHECKLIST CRITICAL RESULT NOTIFICATION</vt:lpstr>
      <vt:lpstr>2013 THE JOINT COMMISSION NATIONAL PATIENT SAFETY GOAL 2</vt:lpstr>
      <vt:lpstr>TEMPLATE FOR READ BACK OF CRITICAL VALUES</vt:lpstr>
      <vt:lpstr>HOW TO DETERMINE CRITICAL VALUES 1. CHOOSE ANALYTE</vt:lpstr>
      <vt:lpstr>HOW TO DEVELOP CRITICAL VALUES:DATA COLLECTION</vt:lpstr>
      <vt:lpstr>HOW TO DEVELOP CRITICAL VALUES:OUTCOMES</vt:lpstr>
      <vt:lpstr>HOW TO DETERMINE CRITICAL VALUES 2. DETERMINE PATIENT DEMOGRAPHICS</vt:lpstr>
      <vt:lpstr>HOW TO DETERMINE CRITICAL VALUES 3. EVALUATE DIFFERENT VALUES</vt:lpstr>
      <vt:lpstr>HOW TO DETERMINE CRITICAL VALUES 3. EVALUATE DIFFERENT VALUES</vt:lpstr>
      <vt:lpstr>HOW TO DETERMINE CRITICAL VALUES 4. IDENTIFY VALUES IN DEATH</vt:lpstr>
      <vt:lpstr>HOW TO DETERMINE CRITICAL VALUES 5. REVIEW DATA &amp; DETERMINE VALUE</vt:lpstr>
      <vt:lpstr>GREATEST REPORTING OBSTACLES</vt:lpstr>
      <vt:lpstr>ABANDONED CRITICAL VALUES</vt:lpstr>
      <vt:lpstr>CRITICAL VALUES AUTOMATED</vt:lpstr>
      <vt:lpstr>PowerPoint Presentation</vt:lpstr>
      <vt:lpstr>CRITICAL VALUES IN CHINA HOSPITAL</vt:lpstr>
      <vt:lpstr>SURGICAL PATHOLOGY CRITICAL VALUES</vt:lpstr>
      <vt:lpstr>11 PROPOSED SURGICAL PATHOLOGY CRITICAL VALUES</vt:lpstr>
      <vt:lpstr>10 PROPOSED CYTOLOGY CRITICAL VALUES</vt:lpstr>
      <vt:lpstr>RADIOLOGY CRITICAL VALUES</vt:lpstr>
      <vt:lpstr>SHOULD CRITCAL VALUES BE REPEATED?</vt:lpstr>
      <vt:lpstr>CONCLUSIONS</vt:lpstr>
    </vt:vector>
  </TitlesOfParts>
  <Company>SUNYDMC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CRITICAL VALUES </dc:title>
  <dc:creator>Peter Howanitz</dc:creator>
  <cp:lastModifiedBy>Peter Howanitz</cp:lastModifiedBy>
  <cp:revision>110</cp:revision>
  <cp:lastPrinted>2013-11-01T12:38:24Z</cp:lastPrinted>
  <dcterms:created xsi:type="dcterms:W3CDTF">2013-09-02T13:28:58Z</dcterms:created>
  <dcterms:modified xsi:type="dcterms:W3CDTF">2013-11-01T12:45:09Z</dcterms:modified>
</cp:coreProperties>
</file>